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353" r:id="rId3"/>
    <p:sldId id="540" r:id="rId4"/>
    <p:sldId id="541" r:id="rId5"/>
    <p:sldId id="351" r:id="rId6"/>
    <p:sldId id="325" r:id="rId7"/>
    <p:sldId id="607" r:id="rId8"/>
    <p:sldId id="609" r:id="rId9"/>
    <p:sldId id="608" r:id="rId10"/>
    <p:sldId id="610" r:id="rId11"/>
    <p:sldId id="611" r:id="rId12"/>
    <p:sldId id="615" r:id="rId13"/>
    <p:sldId id="613" r:id="rId14"/>
    <p:sldId id="621" r:id="rId15"/>
    <p:sldId id="622" r:id="rId16"/>
    <p:sldId id="614" r:id="rId17"/>
    <p:sldId id="612" r:id="rId18"/>
    <p:sldId id="616" r:id="rId19"/>
    <p:sldId id="617" r:id="rId20"/>
    <p:sldId id="618" r:id="rId21"/>
    <p:sldId id="619" r:id="rId22"/>
    <p:sldId id="620" r:id="rId23"/>
    <p:sldId id="623" r:id="rId24"/>
    <p:sldId id="624" r:id="rId25"/>
    <p:sldId id="625" r:id="rId26"/>
    <p:sldId id="626" r:id="rId27"/>
    <p:sldId id="627" r:id="rId28"/>
    <p:sldId id="628" r:id="rId29"/>
    <p:sldId id="629" r:id="rId30"/>
    <p:sldId id="630" r:id="rId31"/>
    <p:sldId id="635" r:id="rId32"/>
    <p:sldId id="636" r:id="rId33"/>
    <p:sldId id="632" r:id="rId34"/>
    <p:sldId id="633" r:id="rId35"/>
    <p:sldId id="63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78544" autoAdjust="0"/>
  </p:normalViewPr>
  <p:slideViewPr>
    <p:cSldViewPr>
      <p:cViewPr varScale="1">
        <p:scale>
          <a:sx n="60" d="100"/>
          <a:sy n="60" d="100"/>
        </p:scale>
        <p:origin x="1613"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47B4A-DAC5-4957-8BBE-226C29F56C7F}" type="datetimeFigureOut">
              <a:rPr lang="en-US" smtClean="0"/>
              <a:pPr/>
              <a:t>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5C37-1988-46CF-80BE-8A049F49B909}" type="slidenum">
              <a:rPr lang="en-US" smtClean="0"/>
              <a:pPr/>
              <a:t>‹#›</a:t>
            </a:fld>
            <a:endParaRPr lang="en-US"/>
          </a:p>
        </p:txBody>
      </p:sp>
    </p:spTree>
    <p:extLst>
      <p:ext uri="{BB962C8B-B14F-4D97-AF65-F5344CB8AC3E}">
        <p14:creationId xmlns:p14="http://schemas.microsoft.com/office/powerpoint/2010/main" val="421436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some time due to lost internet on first day of class (of course). Barely </a:t>
            </a:r>
            <a:r>
              <a:rPr lang="en-US"/>
              <a:t>finished pretest. </a:t>
            </a:r>
          </a:p>
          <a:p>
            <a:endParaRPr lang="en-US" dirty="0"/>
          </a:p>
          <a:p>
            <a:r>
              <a:rPr lang="en-US" dirty="0"/>
              <a:t>Notes to self: Dropped periodic table stuff. I generally talk about this later anyway and the Kittel layout doesn’t make sense to start with this topic. </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a:t>
            </a:fld>
            <a:endParaRPr lang="en-US"/>
          </a:p>
        </p:txBody>
      </p:sp>
    </p:spTree>
    <p:extLst>
      <p:ext uri="{BB962C8B-B14F-4D97-AF65-F5344CB8AC3E}">
        <p14:creationId xmlns:p14="http://schemas.microsoft.com/office/powerpoint/2010/main" val="97067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there are 3</a:t>
            </a:r>
          </a:p>
          <a:p>
            <a:r>
              <a:rPr lang="en-US" dirty="0"/>
              <a:t>Also how you deal with multiple sources of error</a:t>
            </a:r>
          </a:p>
        </p:txBody>
      </p:sp>
      <p:sp>
        <p:nvSpPr>
          <p:cNvPr id="4" name="Slide Number Placeholder 3"/>
          <p:cNvSpPr>
            <a:spLocks noGrp="1"/>
          </p:cNvSpPr>
          <p:nvPr>
            <p:ph type="sldNum" sz="quarter" idx="5"/>
          </p:nvPr>
        </p:nvSpPr>
        <p:spPr/>
        <p:txBody>
          <a:bodyPr/>
          <a:lstStyle/>
          <a:p>
            <a:fld id="{D2A35C37-1988-46CF-80BE-8A049F49B909}" type="slidenum">
              <a:rPr lang="en-US" smtClean="0"/>
              <a:pPr/>
              <a:t>22</a:t>
            </a:fld>
            <a:endParaRPr lang="en-US"/>
          </a:p>
        </p:txBody>
      </p:sp>
    </p:spTree>
    <p:extLst>
      <p:ext uri="{BB962C8B-B14F-4D97-AF65-F5344CB8AC3E}">
        <p14:creationId xmlns:p14="http://schemas.microsoft.com/office/powerpoint/2010/main" val="90971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there are 3</a:t>
            </a:r>
          </a:p>
          <a:p>
            <a:r>
              <a:rPr lang="en-US" dirty="0"/>
              <a:t>Also how you deal with multiple sources of error</a:t>
            </a:r>
          </a:p>
        </p:txBody>
      </p:sp>
      <p:sp>
        <p:nvSpPr>
          <p:cNvPr id="4" name="Slide Number Placeholder 3"/>
          <p:cNvSpPr>
            <a:spLocks noGrp="1"/>
          </p:cNvSpPr>
          <p:nvPr>
            <p:ph type="sldNum" sz="quarter" idx="5"/>
          </p:nvPr>
        </p:nvSpPr>
        <p:spPr/>
        <p:txBody>
          <a:bodyPr/>
          <a:lstStyle/>
          <a:p>
            <a:fld id="{D2A35C37-1988-46CF-80BE-8A049F49B909}" type="slidenum">
              <a:rPr lang="en-US" smtClean="0"/>
              <a:pPr/>
              <a:t>23</a:t>
            </a:fld>
            <a:endParaRPr lang="en-US"/>
          </a:p>
        </p:txBody>
      </p:sp>
    </p:spTree>
    <p:extLst>
      <p:ext uri="{BB962C8B-B14F-4D97-AF65-F5344CB8AC3E}">
        <p14:creationId xmlns:p14="http://schemas.microsoft.com/office/powerpoint/2010/main" val="2402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They should not have used a constant error bar (more significant issue), but we can still use this as an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Caleb’s ESR final report, Spring 2023</a:t>
            </a:r>
          </a:p>
        </p:txBody>
      </p:sp>
      <p:sp>
        <p:nvSpPr>
          <p:cNvPr id="4" name="Slide Number Placeholder 3"/>
          <p:cNvSpPr>
            <a:spLocks noGrp="1"/>
          </p:cNvSpPr>
          <p:nvPr>
            <p:ph type="sldNum" sz="quarter" idx="5"/>
          </p:nvPr>
        </p:nvSpPr>
        <p:spPr/>
        <p:txBody>
          <a:bodyPr/>
          <a:lstStyle/>
          <a:p>
            <a:fld id="{D2A35C37-1988-46CF-80BE-8A049F49B909}" type="slidenum">
              <a:rPr lang="en-US" smtClean="0"/>
              <a:pPr/>
              <a:t>25</a:t>
            </a:fld>
            <a:endParaRPr lang="en-US"/>
          </a:p>
        </p:txBody>
      </p:sp>
    </p:spTree>
    <p:extLst>
      <p:ext uri="{BB962C8B-B14F-4D97-AF65-F5344CB8AC3E}">
        <p14:creationId xmlns:p14="http://schemas.microsoft.com/office/powerpoint/2010/main" val="114132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Square root of sum of squares, like error propagation</a:t>
            </a:r>
          </a:p>
        </p:txBody>
      </p:sp>
      <p:sp>
        <p:nvSpPr>
          <p:cNvPr id="4" name="Slide Number Placeholder 3"/>
          <p:cNvSpPr>
            <a:spLocks noGrp="1"/>
          </p:cNvSpPr>
          <p:nvPr>
            <p:ph type="sldNum" sz="quarter" idx="5"/>
          </p:nvPr>
        </p:nvSpPr>
        <p:spPr/>
        <p:txBody>
          <a:bodyPr/>
          <a:lstStyle/>
          <a:p>
            <a:fld id="{D2A35C37-1988-46CF-80BE-8A049F49B909}" type="slidenum">
              <a:rPr lang="en-US" smtClean="0"/>
              <a:pPr/>
              <a:t>28</a:t>
            </a:fld>
            <a:endParaRPr lang="en-US"/>
          </a:p>
        </p:txBody>
      </p:sp>
    </p:spTree>
    <p:extLst>
      <p:ext uri="{BB962C8B-B14F-4D97-AF65-F5344CB8AC3E}">
        <p14:creationId xmlns:p14="http://schemas.microsoft.com/office/powerpoint/2010/main" val="20840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b to m and sigma to alpha. </a:t>
            </a:r>
            <a:r>
              <a:rPr lang="en-US"/>
              <a:t>Oops</a:t>
            </a:r>
            <a:endParaRPr lang="en-US" dirty="0"/>
          </a:p>
          <a:p>
            <a:r>
              <a:rPr lang="en-US" dirty="0"/>
              <a:t>Use what Excel gives you from a linear trend (or calculate it yourself as discussed in past slides without error bars), plug that slope into the weighting to find a new slope that won’t change very much. Iterate until b doesn’t change anymore.</a:t>
            </a:r>
          </a:p>
        </p:txBody>
      </p:sp>
      <p:sp>
        <p:nvSpPr>
          <p:cNvPr id="4" name="Slide Number Placeholder 3"/>
          <p:cNvSpPr>
            <a:spLocks noGrp="1"/>
          </p:cNvSpPr>
          <p:nvPr>
            <p:ph type="sldNum" sz="quarter" idx="5"/>
          </p:nvPr>
        </p:nvSpPr>
        <p:spPr/>
        <p:txBody>
          <a:bodyPr/>
          <a:lstStyle/>
          <a:p>
            <a:fld id="{D2A35C37-1988-46CF-80BE-8A049F49B909}" type="slidenum">
              <a:rPr lang="en-US" smtClean="0"/>
              <a:pPr/>
              <a:t>30</a:t>
            </a:fld>
            <a:endParaRPr lang="en-US"/>
          </a:p>
        </p:txBody>
      </p:sp>
    </p:spTree>
    <p:extLst>
      <p:ext uri="{BB962C8B-B14F-4D97-AF65-F5344CB8AC3E}">
        <p14:creationId xmlns:p14="http://schemas.microsoft.com/office/powerpoint/2010/main" val="2568690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circled point may or may not be an outlier. Run analysis with and without.</a:t>
            </a:r>
          </a:p>
        </p:txBody>
      </p:sp>
      <p:sp>
        <p:nvSpPr>
          <p:cNvPr id="4" name="Slide Number Placeholder 3"/>
          <p:cNvSpPr>
            <a:spLocks noGrp="1"/>
          </p:cNvSpPr>
          <p:nvPr>
            <p:ph type="sldNum" sz="quarter" idx="5"/>
          </p:nvPr>
        </p:nvSpPr>
        <p:spPr/>
        <p:txBody>
          <a:bodyPr/>
          <a:lstStyle/>
          <a:p>
            <a:fld id="{D2A35C37-1988-46CF-80BE-8A049F49B909}" type="slidenum">
              <a:rPr lang="en-US" smtClean="0"/>
              <a:pPr/>
              <a:t>31</a:t>
            </a:fld>
            <a:endParaRPr lang="en-US"/>
          </a:p>
        </p:txBody>
      </p:sp>
    </p:spTree>
    <p:extLst>
      <p:ext uri="{BB962C8B-B14F-4D97-AF65-F5344CB8AC3E}">
        <p14:creationId xmlns:p14="http://schemas.microsoft.com/office/powerpoint/2010/main" val="24814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slide</a:t>
            </a:r>
            <a:r>
              <a:rPr lang="en-US" baseline="0" dirty="0"/>
              <a:t> intro to my work</a:t>
            </a:r>
          </a:p>
          <a:p>
            <a:r>
              <a:rPr lang="en-US" dirty="0"/>
              <a:t>Brief</a:t>
            </a:r>
            <a:r>
              <a:rPr lang="en-US" baseline="0" dirty="0"/>
              <a:t> summary of the topics I will not focus on today, but we work on. </a:t>
            </a:r>
          </a:p>
          <a:p>
            <a:endParaRPr lang="en-US" baseline="0"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4</a:t>
            </a:fld>
            <a:endParaRPr lang="en-US"/>
          </a:p>
        </p:txBody>
      </p:sp>
    </p:spTree>
    <p:extLst>
      <p:ext uri="{BB962C8B-B14F-4D97-AF65-F5344CB8AC3E}">
        <p14:creationId xmlns:p14="http://schemas.microsoft.com/office/powerpoint/2010/main" val="104339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5</a:t>
            </a:fld>
            <a:endParaRPr lang="en-US"/>
          </a:p>
        </p:txBody>
      </p:sp>
    </p:spTree>
    <p:extLst>
      <p:ext uri="{BB962C8B-B14F-4D97-AF65-F5344CB8AC3E}">
        <p14:creationId xmlns:p14="http://schemas.microsoft.com/office/powerpoint/2010/main" val="364009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experiment blocks were also confusing, but they are needed when we have a large class size</a:t>
            </a:r>
          </a:p>
        </p:txBody>
      </p:sp>
      <p:sp>
        <p:nvSpPr>
          <p:cNvPr id="4" name="Slide Number Placeholder 3"/>
          <p:cNvSpPr>
            <a:spLocks noGrp="1"/>
          </p:cNvSpPr>
          <p:nvPr>
            <p:ph type="sldNum" sz="quarter" idx="5"/>
          </p:nvPr>
        </p:nvSpPr>
        <p:spPr/>
        <p:txBody>
          <a:bodyPr/>
          <a:lstStyle/>
          <a:p>
            <a:fld id="{D2A35C37-1988-46CF-80BE-8A049F49B909}" type="slidenum">
              <a:rPr lang="en-US" smtClean="0"/>
              <a:pPr/>
              <a:t>10</a:t>
            </a:fld>
            <a:endParaRPr lang="en-US"/>
          </a:p>
        </p:txBody>
      </p:sp>
    </p:spTree>
    <p:extLst>
      <p:ext uri="{BB962C8B-B14F-4D97-AF65-F5344CB8AC3E}">
        <p14:creationId xmlns:p14="http://schemas.microsoft.com/office/powerpoint/2010/main" val="230083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error</a:t>
            </a:r>
          </a:p>
          <a:p>
            <a:r>
              <a:rPr lang="en-US" dirty="0"/>
              <a:t>Propagation of error</a:t>
            </a:r>
          </a:p>
          <a:p>
            <a:r>
              <a:rPr lang="en-US" dirty="0"/>
              <a:t>Slope error</a:t>
            </a:r>
          </a:p>
        </p:txBody>
      </p:sp>
      <p:sp>
        <p:nvSpPr>
          <p:cNvPr id="4" name="Slide Number Placeholder 3"/>
          <p:cNvSpPr>
            <a:spLocks noGrp="1"/>
          </p:cNvSpPr>
          <p:nvPr>
            <p:ph type="sldNum" sz="quarter" idx="5"/>
          </p:nvPr>
        </p:nvSpPr>
        <p:spPr/>
        <p:txBody>
          <a:bodyPr/>
          <a:lstStyle/>
          <a:p>
            <a:fld id="{D2A35C37-1988-46CF-80BE-8A049F49B909}" type="slidenum">
              <a:rPr lang="en-US" smtClean="0"/>
              <a:pPr/>
              <a:t>14</a:t>
            </a:fld>
            <a:endParaRPr lang="en-US"/>
          </a:p>
        </p:txBody>
      </p:sp>
    </p:spTree>
    <p:extLst>
      <p:ext uri="{BB962C8B-B14F-4D97-AF65-F5344CB8AC3E}">
        <p14:creationId xmlns:p14="http://schemas.microsoft.com/office/powerpoint/2010/main" val="86950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photoelectric effect and charge to mass (and ESR) labs have at least one important where the uncertainty in it is not obvious how to define. </a:t>
            </a:r>
          </a:p>
          <a:p>
            <a:endParaRPr lang="en-US" dirty="0"/>
          </a:p>
        </p:txBody>
      </p:sp>
      <p:sp>
        <p:nvSpPr>
          <p:cNvPr id="4" name="Slide Number Placeholder 3"/>
          <p:cNvSpPr>
            <a:spLocks noGrp="1"/>
          </p:cNvSpPr>
          <p:nvPr>
            <p:ph type="sldNum" sz="quarter" idx="5"/>
          </p:nvPr>
        </p:nvSpPr>
        <p:spPr/>
        <p:txBody>
          <a:bodyPr/>
          <a:lstStyle/>
          <a:p>
            <a:fld id="{D2A35C37-1988-46CF-80BE-8A049F49B909}" type="slidenum">
              <a:rPr lang="en-US" smtClean="0"/>
              <a:pPr/>
              <a:t>15</a:t>
            </a:fld>
            <a:endParaRPr lang="en-US"/>
          </a:p>
        </p:txBody>
      </p:sp>
    </p:spTree>
    <p:extLst>
      <p:ext uri="{BB962C8B-B14F-4D97-AF65-F5344CB8AC3E}">
        <p14:creationId xmlns:p14="http://schemas.microsoft.com/office/powerpoint/2010/main" val="285275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best guess isn’t likely to be off by more than a factor of 5. </a:t>
            </a:r>
          </a:p>
          <a:p>
            <a:endParaRPr lang="en-US" dirty="0"/>
          </a:p>
          <a:p>
            <a:r>
              <a:rPr lang="en-US" dirty="0"/>
              <a:t>Two miles might be reasonable if I’m thinking like city center, such as google would tell me.</a:t>
            </a:r>
          </a:p>
        </p:txBody>
      </p:sp>
      <p:sp>
        <p:nvSpPr>
          <p:cNvPr id="4" name="Slide Number Placeholder 3"/>
          <p:cNvSpPr>
            <a:spLocks noGrp="1"/>
          </p:cNvSpPr>
          <p:nvPr>
            <p:ph type="sldNum" sz="quarter" idx="5"/>
          </p:nvPr>
        </p:nvSpPr>
        <p:spPr/>
        <p:txBody>
          <a:bodyPr/>
          <a:lstStyle/>
          <a:p>
            <a:fld id="{D2A35C37-1988-46CF-80BE-8A049F49B909}" type="slidenum">
              <a:rPr lang="en-US" smtClean="0"/>
              <a:pPr/>
              <a:t>17</a:t>
            </a:fld>
            <a:endParaRPr lang="en-US"/>
          </a:p>
        </p:txBody>
      </p:sp>
    </p:spTree>
    <p:extLst>
      <p:ext uri="{BB962C8B-B14F-4D97-AF65-F5344CB8AC3E}">
        <p14:creationId xmlns:p14="http://schemas.microsoft.com/office/powerpoint/2010/main" val="389398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written notes here</a:t>
            </a:r>
          </a:p>
        </p:txBody>
      </p:sp>
      <p:sp>
        <p:nvSpPr>
          <p:cNvPr id="4" name="Slide Number Placeholder 3"/>
          <p:cNvSpPr>
            <a:spLocks noGrp="1"/>
          </p:cNvSpPr>
          <p:nvPr>
            <p:ph type="sldNum" sz="quarter" idx="5"/>
          </p:nvPr>
        </p:nvSpPr>
        <p:spPr/>
        <p:txBody>
          <a:bodyPr/>
          <a:lstStyle/>
          <a:p>
            <a:fld id="{D2A35C37-1988-46CF-80BE-8A049F49B909}" type="slidenum">
              <a:rPr lang="en-US" smtClean="0"/>
              <a:pPr/>
              <a:t>18</a:t>
            </a:fld>
            <a:endParaRPr lang="en-US"/>
          </a:p>
        </p:txBody>
      </p:sp>
    </p:spTree>
    <p:extLst>
      <p:ext uri="{BB962C8B-B14F-4D97-AF65-F5344CB8AC3E}">
        <p14:creationId xmlns:p14="http://schemas.microsoft.com/office/powerpoint/2010/main" val="251171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just one. “to Pittsburgh” is pretty vague. If we instead said to a particular location in Pittsburgh, we could probably get it to 2 or 3 significant figures. </a:t>
            </a:r>
          </a:p>
          <a:p>
            <a:endParaRPr lang="en-US" dirty="0"/>
          </a:p>
          <a:p>
            <a:r>
              <a:rPr lang="en-US" dirty="0"/>
              <a:t>No, 6 sounds way too many. I’m not likely to get on you about significant figures unless you use way too few or way too many. I want you to think about it and use what you think is best. </a:t>
            </a:r>
          </a:p>
        </p:txBody>
      </p:sp>
      <p:sp>
        <p:nvSpPr>
          <p:cNvPr id="4" name="Slide Number Placeholder 3"/>
          <p:cNvSpPr>
            <a:spLocks noGrp="1"/>
          </p:cNvSpPr>
          <p:nvPr>
            <p:ph type="sldNum" sz="quarter" idx="5"/>
          </p:nvPr>
        </p:nvSpPr>
        <p:spPr/>
        <p:txBody>
          <a:bodyPr/>
          <a:lstStyle/>
          <a:p>
            <a:fld id="{D2A35C37-1988-46CF-80BE-8A049F49B909}" type="slidenum">
              <a:rPr lang="en-US" smtClean="0"/>
              <a:pPr/>
              <a:t>19</a:t>
            </a:fld>
            <a:endParaRPr lang="en-US"/>
          </a:p>
        </p:txBody>
      </p:sp>
    </p:spTree>
    <p:extLst>
      <p:ext uri="{BB962C8B-B14F-4D97-AF65-F5344CB8AC3E}">
        <p14:creationId xmlns:p14="http://schemas.microsoft.com/office/powerpoint/2010/main" val="2207722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CF217-282D-421F-9386-2006897CFAB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CF217-282D-421F-9386-2006897CFAB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CF217-282D-421F-9386-2006897CFAB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CF217-282D-421F-9386-2006897CFAB1}"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CF217-282D-421F-9386-2006897CFAB1}"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CF217-282D-421F-9386-2006897CFAB1}"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F217-282D-421F-9386-2006897CFAB1}"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63874-1D20-4CC7-A91B-AA700FFF7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l.holcomb@mail.wv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1.bin"/><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2362200"/>
            <a:ext cx="8991600" cy="1470025"/>
          </a:xfrm>
        </p:spPr>
        <p:txBody>
          <a:bodyPr>
            <a:normAutofit fontScale="90000"/>
          </a:bodyPr>
          <a:lstStyle/>
          <a:p>
            <a:r>
              <a:rPr lang="en-US" dirty="0"/>
              <a:t>Physics 341/342: Advanced Lab</a:t>
            </a:r>
            <a:br>
              <a:rPr lang="en-US" dirty="0"/>
            </a:br>
            <a:br>
              <a:rPr lang="en-US" dirty="0"/>
            </a:br>
            <a:br>
              <a:rPr lang="en-US" dirty="0"/>
            </a:br>
            <a:br>
              <a:rPr lang="en-US" dirty="0"/>
            </a:br>
            <a:br>
              <a:rPr lang="en-US" dirty="0"/>
            </a:br>
            <a:r>
              <a:rPr lang="en-US" dirty="0"/>
              <a:t>Professor Micky Holcomb</a:t>
            </a:r>
            <a:br>
              <a:rPr lang="en-US" dirty="0"/>
            </a:br>
            <a:r>
              <a:rPr lang="en-US" dirty="0"/>
              <a:t>437 White Hall</a:t>
            </a:r>
            <a:br>
              <a:rPr lang="en-US" dirty="0"/>
            </a:br>
            <a:r>
              <a:rPr lang="en-US" dirty="0">
                <a:hlinkClick r:id="rId3"/>
              </a:rPr>
              <a:t>mikel.holcomb@mail.wvu.edu</a:t>
            </a:r>
            <a:br>
              <a:rPr lang="en-US" dirty="0"/>
            </a:br>
            <a:r>
              <a:rPr lang="en-US" sz="3100" dirty="0"/>
              <a:t>https://community.wvu.edu/~miholcomb/phys341.html</a:t>
            </a:r>
            <a:br>
              <a:rPr lang="en-US" dirty="0"/>
            </a:br>
            <a:endParaRPr lang="en-US" dirty="0"/>
          </a:p>
        </p:txBody>
      </p:sp>
      <p:pic>
        <p:nvPicPr>
          <p:cNvPr id="14342" name="Picture 6" descr="https://encrypted-tbn2.google.com/images?q=tbn:ANd9GcQiFcb1jGE4EoLLcTJ2hwQfDRs75dk4wA98zHfEf3GH1NcXYL4o"/>
          <p:cNvPicPr>
            <a:picLocks noChangeAspect="1" noChangeArrowheads="1"/>
          </p:cNvPicPr>
          <p:nvPr/>
        </p:nvPicPr>
        <p:blipFill>
          <a:blip r:embed="rId4"/>
          <a:srcRect/>
          <a:stretch>
            <a:fillRect/>
          </a:stretch>
        </p:blipFill>
        <p:spPr bwMode="auto">
          <a:xfrm>
            <a:off x="76200" y="914400"/>
            <a:ext cx="3048000" cy="2283059"/>
          </a:xfrm>
          <a:prstGeom prst="rect">
            <a:avLst/>
          </a:prstGeom>
          <a:noFill/>
        </p:spPr>
      </p:pic>
      <p:sp>
        <p:nvSpPr>
          <p:cNvPr id="4" name="Subtitle 3"/>
          <p:cNvSpPr>
            <a:spLocks noGrp="1"/>
          </p:cNvSpPr>
          <p:nvPr>
            <p:ph type="subTitle" idx="1"/>
          </p:nvPr>
        </p:nvSpPr>
        <p:spPr>
          <a:xfrm>
            <a:off x="106680" y="5715000"/>
            <a:ext cx="8915400" cy="1219200"/>
          </a:xfrm>
        </p:spPr>
        <p:txBody>
          <a:bodyPr>
            <a:normAutofit/>
          </a:bodyPr>
          <a:lstStyle/>
          <a:p>
            <a:r>
              <a:rPr lang="en-US" dirty="0"/>
              <a:t>Today: Introduction to me, you, class structure and error analysis</a:t>
            </a:r>
          </a:p>
        </p:txBody>
      </p:sp>
      <p:pic>
        <p:nvPicPr>
          <p:cNvPr id="14338" name="Picture 2" descr="https://encrypted-tbn0.google.com/images?q=tbn:ANd9GcTypI8ed0Fev8qXrou-fUYldZWHbrykKeH-58LwGz6Ah_DUPwFq"/>
          <p:cNvPicPr>
            <a:picLocks noChangeAspect="1" noChangeArrowheads="1"/>
          </p:cNvPicPr>
          <p:nvPr/>
        </p:nvPicPr>
        <p:blipFill>
          <a:blip r:embed="rId5"/>
          <a:srcRect/>
          <a:stretch>
            <a:fillRect/>
          </a:stretch>
        </p:blipFill>
        <p:spPr bwMode="auto">
          <a:xfrm>
            <a:off x="3200400" y="914400"/>
            <a:ext cx="2772282" cy="2220035"/>
          </a:xfrm>
          <a:prstGeom prst="rect">
            <a:avLst/>
          </a:prstGeom>
          <a:noFill/>
        </p:spPr>
      </p:pic>
      <p:pic>
        <p:nvPicPr>
          <p:cNvPr id="14340" name="Picture 4" descr="https://encrypted-tbn3.google.com/images?q=tbn:ANd9GcRMha3-afJQG8tgD7o6gtXHfCMi8PSn4LUzkP2b42P-UtE1Pzum"/>
          <p:cNvPicPr>
            <a:picLocks noChangeAspect="1" noChangeArrowheads="1"/>
          </p:cNvPicPr>
          <p:nvPr/>
        </p:nvPicPr>
        <p:blipFill>
          <a:blip r:embed="rId6"/>
          <a:srcRect/>
          <a:stretch>
            <a:fillRect/>
          </a:stretch>
        </p:blipFill>
        <p:spPr bwMode="auto">
          <a:xfrm>
            <a:off x="6537960" y="698099"/>
            <a:ext cx="2514600" cy="25146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7541-1482-59DE-9B2A-47EA3BE00ABF}"/>
              </a:ext>
            </a:extLst>
          </p:cNvPr>
          <p:cNvSpPr>
            <a:spLocks noGrp="1"/>
          </p:cNvSpPr>
          <p:nvPr>
            <p:ph type="title"/>
          </p:nvPr>
        </p:nvSpPr>
        <p:spPr>
          <a:xfrm>
            <a:off x="457200" y="381000"/>
            <a:ext cx="8229600" cy="1143000"/>
          </a:xfrm>
        </p:spPr>
        <p:txBody>
          <a:bodyPr>
            <a:normAutofit fontScale="90000"/>
          </a:bodyPr>
          <a:lstStyle/>
          <a:p>
            <a:r>
              <a:rPr lang="en-US" dirty="0"/>
              <a:t>Because the extensive list in the syllabus lead to people missing things, I made a few changes:</a:t>
            </a:r>
          </a:p>
        </p:txBody>
      </p:sp>
      <p:sp>
        <p:nvSpPr>
          <p:cNvPr id="3" name="Content Placeholder 2">
            <a:extLst>
              <a:ext uri="{FF2B5EF4-FFF2-40B4-BE49-F238E27FC236}">
                <a16:creationId xmlns:a16="http://schemas.microsoft.com/office/drawing/2014/main" id="{5A2DAE3D-8A7E-BB58-6F6C-F7257564125C}"/>
              </a:ext>
            </a:extLst>
          </p:cNvPr>
          <p:cNvSpPr>
            <a:spLocks noGrp="1"/>
          </p:cNvSpPr>
          <p:nvPr>
            <p:ph idx="1"/>
          </p:nvPr>
        </p:nvSpPr>
        <p:spPr>
          <a:xfrm>
            <a:off x="457200" y="2209800"/>
            <a:ext cx="8458200" cy="4267200"/>
          </a:xfrm>
        </p:spPr>
        <p:txBody>
          <a:bodyPr>
            <a:normAutofit lnSpcReduction="10000"/>
          </a:bodyPr>
          <a:lstStyle/>
          <a:p>
            <a:r>
              <a:rPr lang="en-US" dirty="0"/>
              <a:t>I have spread out the experiments (more time)</a:t>
            </a:r>
          </a:p>
          <a:p>
            <a:r>
              <a:rPr lang="en-US" dirty="0"/>
              <a:t>I made another rubric that emphasizes the most critical things I look for when grading (Note: I will still use the grading scheme in the syllabus, but I believe the rubric will help you better determine if you have the most critical parts.)</a:t>
            </a:r>
          </a:p>
          <a:p>
            <a:r>
              <a:rPr lang="en-US" dirty="0"/>
              <a:t>I am requiring check-ins for the pre-lab, written report and end of semester poster</a:t>
            </a:r>
          </a:p>
        </p:txBody>
      </p:sp>
    </p:spTree>
    <p:extLst>
      <p:ext uri="{BB962C8B-B14F-4D97-AF65-F5344CB8AC3E}">
        <p14:creationId xmlns:p14="http://schemas.microsoft.com/office/powerpoint/2010/main" val="364784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99CB9-F791-E453-2C08-EC6E37CE2EBF}"/>
              </a:ext>
            </a:extLst>
          </p:cNvPr>
          <p:cNvPicPr>
            <a:picLocks noChangeAspect="1"/>
          </p:cNvPicPr>
          <p:nvPr/>
        </p:nvPicPr>
        <p:blipFill>
          <a:blip r:embed="rId2"/>
          <a:stretch>
            <a:fillRect/>
          </a:stretch>
        </p:blipFill>
        <p:spPr>
          <a:xfrm>
            <a:off x="-152400" y="0"/>
            <a:ext cx="7702543" cy="6858000"/>
          </a:xfrm>
          <a:prstGeom prst="rect">
            <a:avLst/>
          </a:prstGeom>
        </p:spPr>
      </p:pic>
      <p:sp>
        <p:nvSpPr>
          <p:cNvPr id="7" name="TextBox 6">
            <a:extLst>
              <a:ext uri="{FF2B5EF4-FFF2-40B4-BE49-F238E27FC236}">
                <a16:creationId xmlns:a16="http://schemas.microsoft.com/office/drawing/2014/main" id="{5CC39A00-FD8C-455C-0592-D4E13FAC987C}"/>
              </a:ext>
            </a:extLst>
          </p:cNvPr>
          <p:cNvSpPr txBox="1"/>
          <p:nvPr/>
        </p:nvSpPr>
        <p:spPr>
          <a:xfrm>
            <a:off x="5021917" y="1720840"/>
            <a:ext cx="3886200" cy="1200329"/>
          </a:xfrm>
          <a:prstGeom prst="rect">
            <a:avLst/>
          </a:prstGeom>
          <a:solidFill>
            <a:schemeClr val="bg1"/>
          </a:solidFill>
          <a:ln>
            <a:solidFill>
              <a:schemeClr val="accent1"/>
            </a:solidFill>
          </a:ln>
        </p:spPr>
        <p:txBody>
          <a:bodyPr wrap="square" rtlCol="0">
            <a:spAutoFit/>
          </a:bodyPr>
          <a:lstStyle/>
          <a:p>
            <a:pPr algn="ctr"/>
            <a:r>
              <a:rPr lang="en-US" sz="3600" dirty="0"/>
              <a:t>Spring 2024 Schedule</a:t>
            </a:r>
          </a:p>
        </p:txBody>
      </p:sp>
    </p:spTree>
    <p:extLst>
      <p:ext uri="{BB962C8B-B14F-4D97-AF65-F5344CB8AC3E}">
        <p14:creationId xmlns:p14="http://schemas.microsoft.com/office/powerpoint/2010/main" val="184162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5B0C-FDEA-4EE6-D170-5C1B0E7E2A41}"/>
              </a:ext>
            </a:extLst>
          </p:cNvPr>
          <p:cNvSpPr>
            <a:spLocks noGrp="1"/>
          </p:cNvSpPr>
          <p:nvPr>
            <p:ph type="title"/>
          </p:nvPr>
        </p:nvSpPr>
        <p:spPr>
          <a:xfrm>
            <a:off x="487017" y="1371600"/>
            <a:ext cx="8229600" cy="1143000"/>
          </a:xfrm>
        </p:spPr>
        <p:txBody>
          <a:bodyPr>
            <a:normAutofit fontScale="90000"/>
          </a:bodyPr>
          <a:lstStyle/>
          <a:p>
            <a:r>
              <a:rPr lang="en-US" dirty="0"/>
              <a:t>Let’s take a look at some examples of lab notebooks and lab reports</a:t>
            </a:r>
          </a:p>
        </p:txBody>
      </p:sp>
      <p:sp>
        <p:nvSpPr>
          <p:cNvPr id="3" name="Content Placeholder 2">
            <a:extLst>
              <a:ext uri="{FF2B5EF4-FFF2-40B4-BE49-F238E27FC236}">
                <a16:creationId xmlns:a16="http://schemas.microsoft.com/office/drawing/2014/main" id="{9996A42D-0493-9327-99B7-37FE3637791B}"/>
              </a:ext>
            </a:extLst>
          </p:cNvPr>
          <p:cNvSpPr>
            <a:spLocks noGrp="1"/>
          </p:cNvSpPr>
          <p:nvPr>
            <p:ph idx="1"/>
          </p:nvPr>
        </p:nvSpPr>
        <p:spPr>
          <a:xfrm>
            <a:off x="457200" y="4191000"/>
            <a:ext cx="8229600" cy="1935163"/>
          </a:xfrm>
        </p:spPr>
        <p:txBody>
          <a:bodyPr/>
          <a:lstStyle/>
          <a:p>
            <a:pPr marL="0" indent="0" algn="ctr">
              <a:buNone/>
            </a:pPr>
            <a:r>
              <a:rPr lang="en-US" dirty="0"/>
              <a:t>What are things you notice? </a:t>
            </a:r>
          </a:p>
        </p:txBody>
      </p:sp>
    </p:spTree>
    <p:extLst>
      <p:ext uri="{BB962C8B-B14F-4D97-AF65-F5344CB8AC3E}">
        <p14:creationId xmlns:p14="http://schemas.microsoft.com/office/powerpoint/2010/main" val="181240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BC6D-86DB-9C94-BF06-0E02137E06A2}"/>
              </a:ext>
            </a:extLst>
          </p:cNvPr>
          <p:cNvSpPr>
            <a:spLocks noGrp="1"/>
          </p:cNvSpPr>
          <p:nvPr>
            <p:ph type="title"/>
          </p:nvPr>
        </p:nvSpPr>
        <p:spPr/>
        <p:txBody>
          <a:bodyPr>
            <a:normAutofit fontScale="90000"/>
          </a:bodyPr>
          <a:lstStyle/>
          <a:p>
            <a:r>
              <a:rPr lang="en-US" dirty="0"/>
              <a:t>Any Questions about Class Structure?</a:t>
            </a:r>
          </a:p>
        </p:txBody>
      </p:sp>
      <p:sp>
        <p:nvSpPr>
          <p:cNvPr id="3" name="Content Placeholder 2">
            <a:extLst>
              <a:ext uri="{FF2B5EF4-FFF2-40B4-BE49-F238E27FC236}">
                <a16:creationId xmlns:a16="http://schemas.microsoft.com/office/drawing/2014/main" id="{1C89978B-606B-1D2F-CB20-C26717CAFCA3}"/>
              </a:ext>
            </a:extLst>
          </p:cNvPr>
          <p:cNvSpPr>
            <a:spLocks noGrp="1"/>
          </p:cNvSpPr>
          <p:nvPr>
            <p:ph idx="1"/>
          </p:nvPr>
        </p:nvSpPr>
        <p:spPr/>
        <p:txBody>
          <a:bodyPr/>
          <a:lstStyle/>
          <a:p>
            <a:pPr marL="0" indent="0">
              <a:buNone/>
            </a:pPr>
            <a:r>
              <a:rPr lang="en-US" dirty="0"/>
              <a:t>I’d now like to get through as much of a discussion on uncertainty as we can, such that you could feasibly finish your </a:t>
            </a:r>
            <a:r>
              <a:rPr lang="en-US" dirty="0" err="1"/>
              <a:t>homeworks</a:t>
            </a:r>
            <a:r>
              <a:rPr lang="en-US" dirty="0"/>
              <a:t> next week and move on to your pre-lab. It’s ok, however, if it takes you longer. I recommend that if you get stuck, move on to your pre-lab. Ideas often come to you when you aren’t banging your head against the wall trying to make sense of it.</a:t>
            </a:r>
          </a:p>
        </p:txBody>
      </p:sp>
    </p:spTree>
    <p:extLst>
      <p:ext uri="{BB962C8B-B14F-4D97-AF65-F5344CB8AC3E}">
        <p14:creationId xmlns:p14="http://schemas.microsoft.com/office/powerpoint/2010/main" val="1107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94C8-0048-64D3-F87F-7751AE4B4EBF}"/>
              </a:ext>
            </a:extLst>
          </p:cNvPr>
          <p:cNvSpPr>
            <a:spLocks noGrp="1"/>
          </p:cNvSpPr>
          <p:nvPr>
            <p:ph type="title"/>
          </p:nvPr>
        </p:nvSpPr>
        <p:spPr>
          <a:xfrm>
            <a:off x="457200" y="457200"/>
            <a:ext cx="8229600" cy="1143000"/>
          </a:xfrm>
        </p:spPr>
        <p:txBody>
          <a:bodyPr>
            <a:normAutofit fontScale="90000"/>
          </a:bodyPr>
          <a:lstStyle/>
          <a:p>
            <a:r>
              <a:rPr lang="en-US" dirty="0"/>
              <a:t>Correctly dealing with uncertainty/error is one of the big goals of this lab (graded accordingly)</a:t>
            </a:r>
          </a:p>
        </p:txBody>
      </p:sp>
      <p:sp>
        <p:nvSpPr>
          <p:cNvPr id="3" name="Content Placeholder 2">
            <a:extLst>
              <a:ext uri="{FF2B5EF4-FFF2-40B4-BE49-F238E27FC236}">
                <a16:creationId xmlns:a16="http://schemas.microsoft.com/office/drawing/2014/main" id="{67CF5B91-FC84-D1B6-3014-A155ADFE02AB}"/>
              </a:ext>
            </a:extLst>
          </p:cNvPr>
          <p:cNvSpPr>
            <a:spLocks noGrp="1"/>
          </p:cNvSpPr>
          <p:nvPr>
            <p:ph idx="1"/>
          </p:nvPr>
        </p:nvSpPr>
        <p:spPr>
          <a:xfrm>
            <a:off x="457200" y="2209800"/>
            <a:ext cx="8229600" cy="4648200"/>
          </a:xfrm>
        </p:spPr>
        <p:txBody>
          <a:bodyPr>
            <a:normAutofit lnSpcReduction="10000"/>
          </a:bodyPr>
          <a:lstStyle/>
          <a:p>
            <a:pPr marL="0" indent="0">
              <a:buNone/>
            </a:pPr>
            <a:r>
              <a:rPr lang="en-US" dirty="0"/>
              <a:t>That means:</a:t>
            </a:r>
          </a:p>
          <a:p>
            <a:r>
              <a:rPr lang="en-US" dirty="0"/>
              <a:t>Reasonable use of significant figures</a:t>
            </a:r>
          </a:p>
          <a:p>
            <a:r>
              <a:rPr lang="en-US" b="1" u="sng" dirty="0"/>
              <a:t>Every</a:t>
            </a:r>
            <a:r>
              <a:rPr lang="en-US" dirty="0"/>
              <a:t> measured and calculated number has a reasonable error written down with it</a:t>
            </a:r>
          </a:p>
          <a:p>
            <a:r>
              <a:rPr lang="en-US" dirty="0"/>
              <a:t>The error is correctly propagated</a:t>
            </a:r>
          </a:p>
          <a:p>
            <a:r>
              <a:rPr lang="en-US" dirty="0"/>
              <a:t>Plots are linearized and the slope and the </a:t>
            </a:r>
            <a:r>
              <a:rPr lang="en-US" dirty="0">
                <a:solidFill>
                  <a:srgbClr val="FF0000"/>
                </a:solidFill>
              </a:rPr>
              <a:t>error in the slope </a:t>
            </a:r>
            <a:r>
              <a:rPr lang="en-US" dirty="0"/>
              <a:t>are correctly given. (It should also be clear how this slope relates to whatever you are trying to find.)</a:t>
            </a:r>
          </a:p>
        </p:txBody>
      </p:sp>
    </p:spTree>
    <p:extLst>
      <p:ext uri="{BB962C8B-B14F-4D97-AF65-F5344CB8AC3E}">
        <p14:creationId xmlns:p14="http://schemas.microsoft.com/office/powerpoint/2010/main" val="26082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B41C-E197-D1A2-31B2-618D1D7CE797}"/>
              </a:ext>
            </a:extLst>
          </p:cNvPr>
          <p:cNvSpPr>
            <a:spLocks noGrp="1"/>
          </p:cNvSpPr>
          <p:nvPr>
            <p:ph type="title"/>
          </p:nvPr>
        </p:nvSpPr>
        <p:spPr/>
        <p:txBody>
          <a:bodyPr>
            <a:normAutofit fontScale="90000"/>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When it is not obvious how error should be defined</a:t>
            </a:r>
            <a:endParaRPr lang="en-US" dirty="0"/>
          </a:p>
        </p:txBody>
      </p:sp>
      <p:sp>
        <p:nvSpPr>
          <p:cNvPr id="3" name="Content Placeholder 2">
            <a:extLst>
              <a:ext uri="{FF2B5EF4-FFF2-40B4-BE49-F238E27FC236}">
                <a16:creationId xmlns:a16="http://schemas.microsoft.com/office/drawing/2014/main" id="{E513831B-24E7-AAF4-E8DD-F3BCB73FEB4F}"/>
              </a:ext>
            </a:extLst>
          </p:cNvPr>
          <p:cNvSpPr>
            <a:spLocks noGrp="1"/>
          </p:cNvSpPr>
          <p:nvPr>
            <p:ph idx="1"/>
          </p:nvPr>
        </p:nvSpPr>
        <p:spPr>
          <a:xfrm>
            <a:off x="457200" y="1600200"/>
            <a:ext cx="8229600" cy="4983162"/>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real research, it is not always obvious how to define error in a variable. Thus, it is important to be very clear (with words and diagrams) about how you define that error.</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last part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charge to mass</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you’ll be looking for what values of E and B result in a straight-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line. Your error for E and B is then how much can you move it before it is no longer straight-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People might have different opinions on what straight-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and that’s ok. But, it’s very important that you document your decision. You’ll want to at minimum take a picture of what the boundary of straight-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looks like.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example is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photoelectric </a:t>
            </a:r>
            <a:r>
              <a:rPr lang="en-US" sz="1800" dirty="0">
                <a:effectLst/>
                <a:latin typeface="Calibri" panose="020F0502020204030204" pitchFamily="34" charset="0"/>
                <a:ea typeface="Calibri" panose="020F0502020204030204" pitchFamily="34" charset="0"/>
                <a:cs typeface="Times New Roman" panose="02020603050405020304" pitchFamily="18" charset="0"/>
              </a:rPr>
              <a:t>effect lab. In this lab, the measurement error would give you WAAAAAY too small of an error for the stopping potential. The manual suggests a particular method to find the stopping potential, but it’s not obvious how define an error with this method. Thus, I recommend that you use two different methods of approximating the stopping potential; come up with your own ideas, but I’m happy to discuss ideas with you if you need it. The difference between these two methods should be a pretty good estimation of the error on the stopping potential. Like any non-obvious error approach, you really need to do a good job at explaining in words and with diagrams/graphs what your two methods are. You should show these two methods on at least two of your LED graphs.</a:t>
            </a:r>
            <a:endParaRPr lang="en-US" dirty="0"/>
          </a:p>
        </p:txBody>
      </p:sp>
    </p:spTree>
    <p:extLst>
      <p:ext uri="{BB962C8B-B14F-4D97-AF65-F5344CB8AC3E}">
        <p14:creationId xmlns:p14="http://schemas.microsoft.com/office/powerpoint/2010/main" val="2316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58B8-130C-0F25-A6F0-84ED75B675E9}"/>
              </a:ext>
            </a:extLst>
          </p:cNvPr>
          <p:cNvSpPr>
            <a:spLocks noGrp="1"/>
          </p:cNvSpPr>
          <p:nvPr>
            <p:ph type="title"/>
          </p:nvPr>
        </p:nvSpPr>
        <p:spPr/>
        <p:txBody>
          <a:bodyPr/>
          <a:lstStyle/>
          <a:p>
            <a:r>
              <a:rPr lang="en-US" dirty="0"/>
              <a:t>Most Useful Parts of the Book</a:t>
            </a:r>
          </a:p>
        </p:txBody>
      </p:sp>
      <p:sp>
        <p:nvSpPr>
          <p:cNvPr id="3" name="Content Placeholder 2">
            <a:extLst>
              <a:ext uri="{FF2B5EF4-FFF2-40B4-BE49-F238E27FC236}">
                <a16:creationId xmlns:a16="http://schemas.microsoft.com/office/drawing/2014/main" id="{B067B834-9986-C6FF-08B5-9AB0EF5D85E2}"/>
              </a:ext>
            </a:extLst>
          </p:cNvPr>
          <p:cNvSpPr>
            <a:spLocks noGrp="1"/>
          </p:cNvSpPr>
          <p:nvPr>
            <p:ph idx="1"/>
          </p:nvPr>
        </p:nvSpPr>
        <p:spPr>
          <a:xfrm>
            <a:off x="304800" y="1600200"/>
            <a:ext cx="5486400" cy="4525963"/>
          </a:xfrm>
        </p:spPr>
        <p:txBody>
          <a:bodyPr/>
          <a:lstStyle/>
          <a:p>
            <a:r>
              <a:rPr lang="en-US" dirty="0">
                <a:solidFill>
                  <a:srgbClr val="00B050"/>
                </a:solidFill>
              </a:rPr>
              <a:t>Chapter 1: Must read (short)</a:t>
            </a:r>
          </a:p>
          <a:p>
            <a:r>
              <a:rPr lang="en-US" dirty="0">
                <a:solidFill>
                  <a:srgbClr val="00B050"/>
                </a:solidFill>
              </a:rPr>
              <a:t>Chapters 2, 4 &amp; 5: Important</a:t>
            </a:r>
          </a:p>
          <a:p>
            <a:r>
              <a:rPr lang="en-US" dirty="0">
                <a:solidFill>
                  <a:srgbClr val="FF0000"/>
                </a:solidFill>
              </a:rPr>
              <a:t>Chapter 3: Skip </a:t>
            </a:r>
            <a:r>
              <a:rPr lang="en-US" dirty="0"/>
              <a:t>(glance at page 28 for excellent versus reasonable agreement</a:t>
            </a:r>
          </a:p>
          <a:p>
            <a:r>
              <a:rPr lang="en-US" dirty="0">
                <a:solidFill>
                  <a:srgbClr val="00B050"/>
                </a:solidFill>
              </a:rPr>
              <a:t>Chapter 6: Read first 4 pages</a:t>
            </a:r>
          </a:p>
          <a:p>
            <a:r>
              <a:rPr lang="en-US" dirty="0">
                <a:solidFill>
                  <a:srgbClr val="FF0000"/>
                </a:solidFill>
              </a:rPr>
              <a:t>You may skip Chapters 7 &amp; 8</a:t>
            </a:r>
          </a:p>
          <a:p>
            <a:r>
              <a:rPr lang="en-US" dirty="0">
                <a:solidFill>
                  <a:srgbClr val="00B050"/>
                </a:solidFill>
              </a:rPr>
              <a:t>Chapter 9: First page critical!</a:t>
            </a:r>
          </a:p>
        </p:txBody>
      </p:sp>
      <p:pic>
        <p:nvPicPr>
          <p:cNvPr id="5" name="Picture 4" descr="A blue cover with white text&#10;&#10;Description automatically generated">
            <a:extLst>
              <a:ext uri="{FF2B5EF4-FFF2-40B4-BE49-F238E27FC236}">
                <a16:creationId xmlns:a16="http://schemas.microsoft.com/office/drawing/2014/main" id="{14293E4E-D4E9-96E0-9E18-C8E318354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174" y="1743239"/>
            <a:ext cx="3233530" cy="4239884"/>
          </a:xfrm>
          <a:prstGeom prst="rect">
            <a:avLst/>
          </a:prstGeom>
        </p:spPr>
      </p:pic>
      <p:sp>
        <p:nvSpPr>
          <p:cNvPr id="6" name="TextBox 5">
            <a:extLst>
              <a:ext uri="{FF2B5EF4-FFF2-40B4-BE49-F238E27FC236}">
                <a16:creationId xmlns:a16="http://schemas.microsoft.com/office/drawing/2014/main" id="{B4D19819-1441-9A47-BD89-6013D5E98535}"/>
              </a:ext>
            </a:extLst>
          </p:cNvPr>
          <p:cNvSpPr txBox="1"/>
          <p:nvPr/>
        </p:nvSpPr>
        <p:spPr>
          <a:xfrm>
            <a:off x="0" y="6324600"/>
            <a:ext cx="9144000" cy="446276"/>
          </a:xfrm>
          <a:prstGeom prst="rect">
            <a:avLst/>
          </a:prstGeom>
          <a:noFill/>
        </p:spPr>
        <p:txBody>
          <a:bodyPr wrap="square" rtlCol="0">
            <a:spAutoFit/>
          </a:bodyPr>
          <a:lstStyle/>
          <a:p>
            <a:pPr algn="ctr"/>
            <a:r>
              <a:rPr lang="en-US" sz="2300" dirty="0"/>
              <a:t>This will be very important for understanding how to do your homework.</a:t>
            </a:r>
          </a:p>
        </p:txBody>
      </p:sp>
    </p:spTree>
    <p:extLst>
      <p:ext uri="{BB962C8B-B14F-4D97-AF65-F5344CB8AC3E}">
        <p14:creationId xmlns:p14="http://schemas.microsoft.com/office/powerpoint/2010/main" val="421445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B26-D554-D9D7-272D-3AFA35D4BB14}"/>
              </a:ext>
            </a:extLst>
          </p:cNvPr>
          <p:cNvSpPr>
            <a:spLocks noGrp="1"/>
          </p:cNvSpPr>
          <p:nvPr>
            <p:ph type="title"/>
          </p:nvPr>
        </p:nvSpPr>
        <p:spPr/>
        <p:txBody>
          <a:bodyPr/>
          <a:lstStyle/>
          <a:p>
            <a:r>
              <a:rPr lang="en-US" dirty="0"/>
              <a:t>Let’s Talk about Uncertainty</a:t>
            </a:r>
          </a:p>
        </p:txBody>
      </p:sp>
      <p:sp>
        <p:nvSpPr>
          <p:cNvPr id="3" name="Content Placeholder 2">
            <a:extLst>
              <a:ext uri="{FF2B5EF4-FFF2-40B4-BE49-F238E27FC236}">
                <a16:creationId xmlns:a16="http://schemas.microsoft.com/office/drawing/2014/main" id="{76176914-5193-1C14-7178-4936741F671F}"/>
              </a:ext>
            </a:extLst>
          </p:cNvPr>
          <p:cNvSpPr>
            <a:spLocks noGrp="1"/>
          </p:cNvSpPr>
          <p:nvPr>
            <p:ph idx="1"/>
          </p:nvPr>
        </p:nvSpPr>
        <p:spPr>
          <a:xfrm>
            <a:off x="457200" y="1417638"/>
            <a:ext cx="8382000" cy="5440362"/>
          </a:xfrm>
        </p:spPr>
        <p:txBody>
          <a:bodyPr>
            <a:normAutofit fontScale="92500" lnSpcReduction="20000"/>
          </a:bodyPr>
          <a:lstStyle/>
          <a:p>
            <a:r>
              <a:rPr lang="en-US" dirty="0"/>
              <a:t>Most of this topic is best with examples, so</a:t>
            </a:r>
          </a:p>
          <a:p>
            <a:r>
              <a:rPr lang="en-US" dirty="0"/>
              <a:t>Give me a guess for what you think the driving distance to Pittsburgh is</a:t>
            </a:r>
          </a:p>
          <a:p>
            <a:r>
              <a:rPr lang="en-US" dirty="0">
                <a:sym typeface="Symbol" panose="05050102010706020507" pitchFamily="18" charset="2"/>
              </a:rPr>
              <a:t>x = </a:t>
            </a:r>
            <a:r>
              <a:rPr lang="en-US" dirty="0" err="1">
                <a:sym typeface="Symbol" panose="05050102010706020507" pitchFamily="18" charset="2"/>
              </a:rPr>
              <a:t>x</a:t>
            </a:r>
            <a:r>
              <a:rPr lang="en-US" baseline="-25000" dirty="0" err="1">
                <a:sym typeface="Symbol" panose="05050102010706020507" pitchFamily="18" charset="2"/>
              </a:rPr>
              <a:t>f</a:t>
            </a:r>
            <a:r>
              <a:rPr lang="en-US" dirty="0">
                <a:sym typeface="Symbol" panose="05050102010706020507" pitchFamily="18" charset="2"/>
              </a:rPr>
              <a:t> – x</a:t>
            </a:r>
            <a:r>
              <a:rPr lang="en-US" baseline="-25000" dirty="0">
                <a:sym typeface="Symbol" panose="05050102010706020507" pitchFamily="18" charset="2"/>
              </a:rPr>
              <a:t>i   </a:t>
            </a:r>
            <a:r>
              <a:rPr lang="en-US" dirty="0">
                <a:sym typeface="Symbol" panose="05050102010706020507" pitchFamily="18" charset="2"/>
              </a:rPr>
              <a:t>Do each of these have uncertainty?</a:t>
            </a:r>
          </a:p>
          <a:p>
            <a:r>
              <a:rPr lang="en-US" dirty="0">
                <a:sym typeface="Symbol" panose="05050102010706020507" pitchFamily="18" charset="2"/>
              </a:rPr>
              <a:t>If I say from the parking lot, that could be pretty precise, maybe uncertainty of 0.1 miles.</a:t>
            </a:r>
          </a:p>
          <a:p>
            <a:r>
              <a:rPr lang="en-US" dirty="0">
                <a:sym typeface="Symbol" panose="05050102010706020507" pitchFamily="18" charset="2"/>
              </a:rPr>
              <a:t>But saying “to Pittsburgh” isn’t very precise. My uncertainty will be bigger. Let’s say 2 miles.</a:t>
            </a:r>
          </a:p>
          <a:p>
            <a:r>
              <a:rPr lang="en-US" dirty="0">
                <a:sym typeface="Symbol" panose="05050102010706020507" pitchFamily="18" charset="2"/>
              </a:rPr>
              <a:t>Do you think 2 miles is right?</a:t>
            </a:r>
          </a:p>
          <a:p>
            <a:r>
              <a:rPr lang="en-US" dirty="0">
                <a:sym typeface="Symbol" panose="05050102010706020507" pitchFamily="18" charset="2"/>
              </a:rPr>
              <a:t>Sometimes the amount of uncertainty is subjective. In that case, take your best guess and </a:t>
            </a:r>
            <a:r>
              <a:rPr lang="en-US" dirty="0">
                <a:solidFill>
                  <a:srgbClr val="FF0000"/>
                </a:solidFill>
                <a:sym typeface="Symbol" panose="05050102010706020507" pitchFamily="18" charset="2"/>
              </a:rPr>
              <a:t>be clear about how you made that guess</a:t>
            </a:r>
            <a:r>
              <a:rPr lang="en-US" dirty="0">
                <a:sym typeface="Symbol" panose="05050102010706020507" pitchFamily="18" charset="2"/>
              </a:rPr>
              <a:t>! </a:t>
            </a:r>
          </a:p>
          <a:p>
            <a:endParaRPr lang="en-US" dirty="0"/>
          </a:p>
        </p:txBody>
      </p:sp>
    </p:spTree>
    <p:extLst>
      <p:ext uri="{BB962C8B-B14F-4D97-AF65-F5344CB8AC3E}">
        <p14:creationId xmlns:p14="http://schemas.microsoft.com/office/powerpoint/2010/main" val="35681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84A2-0F8B-16D2-0AB4-F6F2660D2BF7}"/>
              </a:ext>
            </a:extLst>
          </p:cNvPr>
          <p:cNvSpPr>
            <a:spLocks noGrp="1"/>
          </p:cNvSpPr>
          <p:nvPr>
            <p:ph type="title"/>
          </p:nvPr>
        </p:nvSpPr>
        <p:spPr/>
        <p:txBody>
          <a:bodyPr/>
          <a:lstStyle/>
          <a:p>
            <a:r>
              <a:rPr lang="en-US" dirty="0"/>
              <a:t>How do you combine uncertainty?</a:t>
            </a:r>
          </a:p>
        </p:txBody>
      </p:sp>
      <p:sp>
        <p:nvSpPr>
          <p:cNvPr id="3" name="Content Placeholder 2">
            <a:extLst>
              <a:ext uri="{FF2B5EF4-FFF2-40B4-BE49-F238E27FC236}">
                <a16:creationId xmlns:a16="http://schemas.microsoft.com/office/drawing/2014/main" id="{759BBC56-567A-BB67-860D-FF58822E7E8C}"/>
              </a:ext>
            </a:extLst>
          </p:cNvPr>
          <p:cNvSpPr>
            <a:spLocks noGrp="1"/>
          </p:cNvSpPr>
          <p:nvPr>
            <p:ph idx="1"/>
          </p:nvPr>
        </p:nvSpPr>
        <p:spPr>
          <a:xfrm>
            <a:off x="457200" y="1600200"/>
            <a:ext cx="8229600" cy="4983162"/>
          </a:xfrm>
        </p:spPr>
        <p:txBody>
          <a:bodyPr>
            <a:normAutofit/>
          </a:bodyPr>
          <a:lstStyle/>
          <a:p>
            <a:r>
              <a:rPr lang="en-US" dirty="0">
                <a:sym typeface="Symbol" panose="05050102010706020507" pitchFamily="18" charset="2"/>
              </a:rPr>
              <a:t>x = </a:t>
            </a:r>
            <a:r>
              <a:rPr lang="en-US" dirty="0" err="1">
                <a:sym typeface="Symbol" panose="05050102010706020507" pitchFamily="18" charset="2"/>
              </a:rPr>
              <a:t>x</a:t>
            </a:r>
            <a:r>
              <a:rPr lang="en-US" baseline="-25000" dirty="0" err="1">
                <a:sym typeface="Symbol" panose="05050102010706020507" pitchFamily="18" charset="2"/>
              </a:rPr>
              <a:t>f</a:t>
            </a:r>
            <a:r>
              <a:rPr lang="en-US" dirty="0">
                <a:sym typeface="Symbol" panose="05050102010706020507" pitchFamily="18" charset="2"/>
              </a:rPr>
              <a:t> – x</a:t>
            </a:r>
            <a:r>
              <a:rPr lang="en-US" baseline="-25000" dirty="0">
                <a:sym typeface="Symbol" panose="05050102010706020507" pitchFamily="18" charset="2"/>
              </a:rPr>
              <a:t>i     </a:t>
            </a:r>
            <a:r>
              <a:rPr lang="en-US" dirty="0">
                <a:sym typeface="Symbol" panose="05050102010706020507" pitchFamily="18" charset="2"/>
              </a:rPr>
              <a:t>x</a:t>
            </a:r>
            <a:r>
              <a:rPr lang="en-US" baseline="-25000" dirty="0">
                <a:sym typeface="Symbol" panose="05050102010706020507" pitchFamily="18" charset="2"/>
              </a:rPr>
              <a:t>i</a:t>
            </a:r>
            <a:r>
              <a:rPr lang="en-US" dirty="0">
                <a:sym typeface="Symbol" panose="05050102010706020507" pitchFamily="18" charset="2"/>
              </a:rPr>
              <a:t>=00.1 miles and </a:t>
            </a:r>
            <a:r>
              <a:rPr lang="en-US" dirty="0" err="1">
                <a:sym typeface="Symbol" panose="05050102010706020507" pitchFamily="18" charset="2"/>
              </a:rPr>
              <a:t>x</a:t>
            </a:r>
            <a:r>
              <a:rPr lang="en-US" baseline="-25000" dirty="0" err="1">
                <a:sym typeface="Symbol" panose="05050102010706020507" pitchFamily="18" charset="2"/>
              </a:rPr>
              <a:t>f</a:t>
            </a:r>
            <a:r>
              <a:rPr lang="en-US" dirty="0">
                <a:sym typeface="Symbol" panose="05050102010706020507" pitchFamily="18" charset="2"/>
              </a:rPr>
              <a:t>=70 2 miles</a:t>
            </a:r>
          </a:p>
          <a:p>
            <a:r>
              <a:rPr lang="en-US" dirty="0">
                <a:sym typeface="Symbol" panose="05050102010706020507" pitchFamily="18" charset="2"/>
              </a:rPr>
              <a:t>One approach is to add them together, but this </a:t>
            </a:r>
            <a:r>
              <a:rPr lang="en-US" dirty="0">
                <a:solidFill>
                  <a:srgbClr val="FF0000"/>
                </a:solidFill>
                <a:sym typeface="Symbol" panose="05050102010706020507" pitchFamily="18" charset="2"/>
              </a:rPr>
              <a:t>overestimates</a:t>
            </a:r>
            <a:r>
              <a:rPr lang="en-US" dirty="0">
                <a:sym typeface="Symbol" panose="05050102010706020507" pitchFamily="18" charset="2"/>
              </a:rPr>
              <a:t> the uncertainty a little: would give 70  2.1 miles</a:t>
            </a:r>
          </a:p>
          <a:p>
            <a:r>
              <a:rPr lang="en-US" dirty="0">
                <a:sym typeface="Symbol" panose="05050102010706020507" pitchFamily="18" charset="2"/>
              </a:rPr>
              <a:t>A better approach is to take the square root of the sum of the squares. (This is called </a:t>
            </a:r>
            <a:r>
              <a:rPr lang="en-US" dirty="0">
                <a:solidFill>
                  <a:srgbClr val="FF0000"/>
                </a:solidFill>
                <a:sym typeface="Symbol" panose="05050102010706020507" pitchFamily="18" charset="2"/>
              </a:rPr>
              <a:t>propagation of errors </a:t>
            </a:r>
            <a:r>
              <a:rPr lang="en-US" dirty="0">
                <a:sym typeface="Symbol" panose="05050102010706020507" pitchFamily="18" charset="2"/>
              </a:rPr>
              <a:t>and every lab this semester has this. Check you do, or you will lose points!)</a:t>
            </a:r>
          </a:p>
          <a:p>
            <a:endParaRPr lang="en-US" dirty="0"/>
          </a:p>
        </p:txBody>
      </p:sp>
      <p:sp>
        <p:nvSpPr>
          <p:cNvPr id="4" name="TextBox 3">
            <a:extLst>
              <a:ext uri="{FF2B5EF4-FFF2-40B4-BE49-F238E27FC236}">
                <a16:creationId xmlns:a16="http://schemas.microsoft.com/office/drawing/2014/main" id="{53572C05-2EF3-2022-CED1-9A4BDD19D551}"/>
              </a:ext>
            </a:extLst>
          </p:cNvPr>
          <p:cNvSpPr txBox="1"/>
          <p:nvPr/>
        </p:nvSpPr>
        <p:spPr>
          <a:xfrm>
            <a:off x="7848600" y="6398696"/>
            <a:ext cx="3429000" cy="369332"/>
          </a:xfrm>
          <a:prstGeom prst="rect">
            <a:avLst/>
          </a:prstGeom>
          <a:noFill/>
        </p:spPr>
        <p:txBody>
          <a:bodyPr wrap="square" rtlCol="0">
            <a:spAutoFit/>
          </a:bodyPr>
          <a:lstStyle/>
          <a:p>
            <a:r>
              <a:rPr lang="en-US" dirty="0"/>
              <a:t>On board</a:t>
            </a:r>
          </a:p>
        </p:txBody>
      </p:sp>
    </p:spTree>
    <p:extLst>
      <p:ext uri="{BB962C8B-B14F-4D97-AF65-F5344CB8AC3E}">
        <p14:creationId xmlns:p14="http://schemas.microsoft.com/office/powerpoint/2010/main" val="10571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7A4-F079-3A9E-8436-541E4D250276}"/>
              </a:ext>
            </a:extLst>
          </p:cNvPr>
          <p:cNvSpPr>
            <a:spLocks noGrp="1"/>
          </p:cNvSpPr>
          <p:nvPr>
            <p:ph type="title"/>
          </p:nvPr>
        </p:nvSpPr>
        <p:spPr/>
        <p:txBody>
          <a:bodyPr/>
          <a:lstStyle/>
          <a:p>
            <a:r>
              <a:rPr lang="en-US" dirty="0"/>
              <a:t>I get 2.002 miles</a:t>
            </a:r>
          </a:p>
        </p:txBody>
      </p:sp>
      <p:sp>
        <p:nvSpPr>
          <p:cNvPr id="3" name="Content Placeholder 2">
            <a:extLst>
              <a:ext uri="{FF2B5EF4-FFF2-40B4-BE49-F238E27FC236}">
                <a16:creationId xmlns:a16="http://schemas.microsoft.com/office/drawing/2014/main" id="{90699B4F-5CD1-DDB5-E353-96FDE3882DDD}"/>
              </a:ext>
            </a:extLst>
          </p:cNvPr>
          <p:cNvSpPr>
            <a:spLocks noGrp="1"/>
          </p:cNvSpPr>
          <p:nvPr>
            <p:ph idx="1"/>
          </p:nvPr>
        </p:nvSpPr>
        <p:spPr/>
        <p:txBody>
          <a:bodyPr>
            <a:normAutofit fontScale="92500"/>
          </a:bodyPr>
          <a:lstStyle/>
          <a:p>
            <a:r>
              <a:rPr lang="en-US" dirty="0"/>
              <a:t>Should we report this number as our uncertainty if we were writing this up as a conclusion?</a:t>
            </a:r>
          </a:p>
          <a:p>
            <a:r>
              <a:rPr lang="en-US" dirty="0"/>
              <a:t>This number has a lot of significant figures. What does that imply?</a:t>
            </a:r>
          </a:p>
          <a:p>
            <a:r>
              <a:rPr lang="en-US" dirty="0"/>
              <a:t>For this example, how many do you think we should have?</a:t>
            </a:r>
          </a:p>
          <a:p>
            <a:r>
              <a:rPr lang="en-US" dirty="0"/>
              <a:t>If we were picking a specific place in Pittsburgh, I could probably estimate better. What if I listed 6 significant figures? Sound appropriate to you?</a:t>
            </a:r>
          </a:p>
        </p:txBody>
      </p:sp>
    </p:spTree>
    <p:extLst>
      <p:ext uri="{BB962C8B-B14F-4D97-AF65-F5344CB8AC3E}">
        <p14:creationId xmlns:p14="http://schemas.microsoft.com/office/powerpoint/2010/main" val="20376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98" y="250167"/>
            <a:ext cx="3810000" cy="1143000"/>
          </a:xfrm>
        </p:spPr>
        <p:txBody>
          <a:bodyPr>
            <a:normAutofit fontScale="90000"/>
          </a:bodyPr>
          <a:lstStyle/>
          <a:p>
            <a:r>
              <a:rPr lang="en-US" dirty="0"/>
              <a:t>About Your Professor</a:t>
            </a:r>
          </a:p>
        </p:txBody>
      </p:sp>
      <p:sp>
        <p:nvSpPr>
          <p:cNvPr id="3" name="Content Placeholder 2"/>
          <p:cNvSpPr>
            <a:spLocks noGrp="1"/>
          </p:cNvSpPr>
          <p:nvPr>
            <p:ph idx="1"/>
          </p:nvPr>
        </p:nvSpPr>
        <p:spPr>
          <a:xfrm>
            <a:off x="0" y="1600200"/>
            <a:ext cx="8229600" cy="4525963"/>
          </a:xfrm>
        </p:spPr>
        <p:txBody>
          <a:bodyPr/>
          <a:lstStyle/>
          <a:p>
            <a:r>
              <a:rPr lang="en-US" dirty="0"/>
              <a:t>Went to school at Vanderbilt and Berkeley</a:t>
            </a:r>
          </a:p>
          <a:p>
            <a:r>
              <a:rPr lang="en-US" dirty="0"/>
              <a:t>Did graduate work at a national lab</a:t>
            </a:r>
          </a:p>
          <a:p>
            <a:r>
              <a:rPr lang="en-US" dirty="0"/>
              <a:t>Did internship at IBM on quantum computing</a:t>
            </a:r>
          </a:p>
          <a:p>
            <a:endParaRPr lang="en-US" dirty="0"/>
          </a:p>
        </p:txBody>
      </p:sp>
      <p:pic>
        <p:nvPicPr>
          <p:cNvPr id="4" name="Picture 2" descr="http://www.physics.vanderbilt.edu/tolk/cmass/normanmickyro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
            <a:ext cx="2057400" cy="2057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91203"/>
            <a:ext cx="1513936" cy="100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016380"/>
            <a:ext cx="1828800" cy="28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ickyfire"/>
          <p:cNvPicPr>
            <a:picLocks noChangeAspect="1" noChangeArrowheads="1"/>
          </p:cNvPicPr>
          <p:nvPr/>
        </p:nvPicPr>
        <p:blipFill>
          <a:blip r:embed="rId5" cstate="print"/>
          <a:srcRect/>
          <a:stretch>
            <a:fillRect/>
          </a:stretch>
        </p:blipFill>
        <p:spPr bwMode="auto">
          <a:xfrm>
            <a:off x="4132053" y="9169"/>
            <a:ext cx="2438400" cy="1624996"/>
          </a:xfrm>
          <a:prstGeom prst="rect">
            <a:avLst/>
          </a:prstGeom>
          <a:noFill/>
        </p:spPr>
      </p:pic>
      <p:pic>
        <p:nvPicPr>
          <p:cNvPr id="8" name="Picture 5" descr="me and nitrogen without glasses"/>
          <p:cNvPicPr>
            <a:picLocks noChangeAspect="1" noChangeArrowheads="1"/>
          </p:cNvPicPr>
          <p:nvPr/>
        </p:nvPicPr>
        <p:blipFill>
          <a:blip r:embed="rId6" cstate="print"/>
          <a:srcRect/>
          <a:stretch>
            <a:fillRect/>
          </a:stretch>
        </p:blipFill>
        <p:spPr bwMode="auto">
          <a:xfrm>
            <a:off x="0" y="4572054"/>
            <a:ext cx="3047927" cy="2285946"/>
          </a:xfrm>
          <a:prstGeom prst="rect">
            <a:avLst/>
          </a:prstGeom>
          <a:noFill/>
        </p:spPr>
      </p:pic>
      <p:pic>
        <p:nvPicPr>
          <p:cNvPr id="9" name="Picture 4" descr="http://www.mickybarry.com/files/three_cds_vertical.jpg"/>
          <p:cNvPicPr>
            <a:picLocks noChangeAspect="1" noChangeArrowheads="1"/>
          </p:cNvPicPr>
          <p:nvPr/>
        </p:nvPicPr>
        <p:blipFill>
          <a:blip r:embed="rId7" cstate="print"/>
          <a:srcRect/>
          <a:stretch>
            <a:fillRect/>
          </a:stretch>
        </p:blipFill>
        <p:spPr bwMode="auto">
          <a:xfrm>
            <a:off x="5791200" y="4466225"/>
            <a:ext cx="1524000" cy="2365473"/>
          </a:xfrm>
          <a:prstGeom prst="rect">
            <a:avLst/>
          </a:prstGeom>
          <a:noFill/>
        </p:spPr>
      </p:pic>
      <p:pic>
        <p:nvPicPr>
          <p:cNvPr id="10" name="Picture 6" descr="http://www.mickybarry.com/files/novpubb.jpg"/>
          <p:cNvPicPr>
            <a:picLocks noChangeAspect="1" noChangeArrowheads="1"/>
          </p:cNvPicPr>
          <p:nvPr/>
        </p:nvPicPr>
        <p:blipFill>
          <a:blip r:embed="rId8"/>
          <a:srcRect/>
          <a:stretch>
            <a:fillRect/>
          </a:stretch>
        </p:blipFill>
        <p:spPr bwMode="auto">
          <a:xfrm>
            <a:off x="2758656" y="4561026"/>
            <a:ext cx="3223044" cy="2225436"/>
          </a:xfrm>
          <a:prstGeom prst="rect">
            <a:avLst/>
          </a:prstGeom>
          <a:ln>
            <a:noFill/>
          </a:ln>
          <a:effectLst>
            <a:softEdge rad="112500"/>
          </a:effectLst>
        </p:spPr>
      </p:pic>
      <p:sp>
        <p:nvSpPr>
          <p:cNvPr id="11" name="TextBox 10">
            <a:extLst>
              <a:ext uri="{FF2B5EF4-FFF2-40B4-BE49-F238E27FC236}">
                <a16:creationId xmlns:a16="http://schemas.microsoft.com/office/drawing/2014/main" id="{6623979A-3A2D-E32F-944F-DBE12C016A8D}"/>
              </a:ext>
            </a:extLst>
          </p:cNvPr>
          <p:cNvSpPr txBox="1"/>
          <p:nvPr/>
        </p:nvSpPr>
        <p:spPr>
          <a:xfrm>
            <a:off x="367748" y="3657600"/>
            <a:ext cx="7010400" cy="584775"/>
          </a:xfrm>
          <a:prstGeom prst="rect">
            <a:avLst/>
          </a:prstGeom>
          <a:noFill/>
        </p:spPr>
        <p:txBody>
          <a:bodyPr wrap="square" rtlCol="0">
            <a:spAutoFit/>
          </a:bodyPr>
          <a:lstStyle/>
          <a:p>
            <a:r>
              <a:rPr lang="en-US" sz="3200" dirty="0"/>
              <a:t>Grew up in middle of nowhere Kentucky</a:t>
            </a:r>
          </a:p>
        </p:txBody>
      </p:sp>
    </p:spTree>
    <p:extLst>
      <p:ext uri="{BB962C8B-B14F-4D97-AF65-F5344CB8AC3E}">
        <p14:creationId xmlns:p14="http://schemas.microsoft.com/office/powerpoint/2010/main" val="32731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1E61-1F5F-C2FA-D9C6-1830202A63C5}"/>
              </a:ext>
            </a:extLst>
          </p:cNvPr>
          <p:cNvSpPr>
            <a:spLocks noGrp="1"/>
          </p:cNvSpPr>
          <p:nvPr>
            <p:ph type="title"/>
          </p:nvPr>
        </p:nvSpPr>
        <p:spPr/>
        <p:txBody>
          <a:bodyPr/>
          <a:lstStyle/>
          <a:p>
            <a:r>
              <a:rPr lang="en-US" dirty="0"/>
              <a:t>Significant figures</a:t>
            </a:r>
          </a:p>
        </p:txBody>
      </p:sp>
      <p:sp>
        <p:nvSpPr>
          <p:cNvPr id="3" name="Content Placeholder 2">
            <a:extLst>
              <a:ext uri="{FF2B5EF4-FFF2-40B4-BE49-F238E27FC236}">
                <a16:creationId xmlns:a16="http://schemas.microsoft.com/office/drawing/2014/main" id="{BDE44B92-B90D-0E9F-411C-FE06ADE13AE0}"/>
              </a:ext>
            </a:extLst>
          </p:cNvPr>
          <p:cNvSpPr>
            <a:spLocks noGrp="1"/>
          </p:cNvSpPr>
          <p:nvPr>
            <p:ph idx="1"/>
          </p:nvPr>
        </p:nvSpPr>
        <p:spPr>
          <a:xfrm>
            <a:off x="457200" y="1600200"/>
            <a:ext cx="8229600" cy="4983162"/>
          </a:xfrm>
        </p:spPr>
        <p:txBody>
          <a:bodyPr>
            <a:normAutofit lnSpcReduction="10000"/>
          </a:bodyPr>
          <a:lstStyle/>
          <a:p>
            <a:r>
              <a:rPr lang="en-US" dirty="0"/>
              <a:t>I’m not likely to get on you about significant figures unless you use way too few or way too many. </a:t>
            </a:r>
          </a:p>
          <a:p>
            <a:r>
              <a:rPr lang="en-US" dirty="0">
                <a:solidFill>
                  <a:srgbClr val="FF0000"/>
                </a:solidFill>
              </a:rPr>
              <a:t>I want you to think about it and use what you think is best. </a:t>
            </a:r>
          </a:p>
          <a:p>
            <a:r>
              <a:rPr lang="en-US" dirty="0"/>
              <a:t>If I think it should be 2, but you use 3, I probably won’t say anything. But if you use 4 or 5, I will count off. If it should be 3, and you use 1, I will also say something.</a:t>
            </a:r>
          </a:p>
          <a:p>
            <a:r>
              <a:rPr lang="en-US" dirty="0">
                <a:solidFill>
                  <a:srgbClr val="FF0000"/>
                </a:solidFill>
              </a:rPr>
              <a:t>You may round at the end, but don’t forget.</a:t>
            </a:r>
          </a:p>
        </p:txBody>
      </p:sp>
    </p:spTree>
    <p:extLst>
      <p:ext uri="{BB962C8B-B14F-4D97-AF65-F5344CB8AC3E}">
        <p14:creationId xmlns:p14="http://schemas.microsoft.com/office/powerpoint/2010/main" val="2762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2D7C-DA46-071B-840B-7BFAB2B106EE}"/>
              </a:ext>
            </a:extLst>
          </p:cNvPr>
          <p:cNvSpPr>
            <a:spLocks noGrp="1"/>
          </p:cNvSpPr>
          <p:nvPr>
            <p:ph type="title"/>
          </p:nvPr>
        </p:nvSpPr>
        <p:spPr>
          <a:xfrm>
            <a:off x="457200" y="434009"/>
            <a:ext cx="8229600" cy="1143000"/>
          </a:xfrm>
        </p:spPr>
        <p:txBody>
          <a:bodyPr>
            <a:normAutofit fontScale="90000"/>
          </a:bodyPr>
          <a:lstStyle/>
          <a:p>
            <a:r>
              <a:rPr lang="en-US" dirty="0"/>
              <a:t>How many significant figures does </a:t>
            </a:r>
            <a:r>
              <a:rPr lang="en-US" dirty="0">
                <a:sym typeface="Symbol" panose="05050102010706020507" pitchFamily="18" charset="2"/>
              </a:rPr>
              <a:t>70  2 miles have?</a:t>
            </a:r>
            <a:br>
              <a:rPr lang="en-US" dirty="0">
                <a:sym typeface="Symbol" panose="05050102010706020507" pitchFamily="18" charset="2"/>
              </a:rPr>
            </a:br>
            <a:r>
              <a:rPr lang="en-US" dirty="0"/>
              <a:t> </a:t>
            </a:r>
          </a:p>
        </p:txBody>
      </p:sp>
      <p:sp>
        <p:nvSpPr>
          <p:cNvPr id="3" name="Content Placeholder 2">
            <a:extLst>
              <a:ext uri="{FF2B5EF4-FFF2-40B4-BE49-F238E27FC236}">
                <a16:creationId xmlns:a16="http://schemas.microsoft.com/office/drawing/2014/main" id="{127CD6D8-56F1-595C-2029-B132BA9478B3}"/>
              </a:ext>
            </a:extLst>
          </p:cNvPr>
          <p:cNvSpPr>
            <a:spLocks noGrp="1"/>
          </p:cNvSpPr>
          <p:nvPr>
            <p:ph idx="1"/>
          </p:nvPr>
        </p:nvSpPr>
        <p:spPr>
          <a:xfrm>
            <a:off x="457200" y="1371600"/>
            <a:ext cx="8229600" cy="5486400"/>
          </a:xfrm>
        </p:spPr>
        <p:txBody>
          <a:bodyPr>
            <a:normAutofit fontScale="92500" lnSpcReduction="10000"/>
          </a:bodyPr>
          <a:lstStyle/>
          <a:p>
            <a:r>
              <a:rPr lang="en-US" dirty="0"/>
              <a:t>It’s tricky with this one. </a:t>
            </a:r>
          </a:p>
          <a:p>
            <a:r>
              <a:rPr lang="en-US" dirty="0"/>
              <a:t>What if the number was 70000</a:t>
            </a:r>
            <a:r>
              <a:rPr lang="en-US" dirty="0">
                <a:sym typeface="Symbol" panose="05050102010706020507" pitchFamily="18" charset="2"/>
              </a:rPr>
              <a:t>  2 miles?</a:t>
            </a:r>
          </a:p>
          <a:p>
            <a:r>
              <a:rPr lang="en-US" dirty="0">
                <a:sym typeface="Symbol" panose="05050102010706020507" pitchFamily="18" charset="2"/>
              </a:rPr>
              <a:t>Note that the uncertainty does not have to have the same number of significant digits. </a:t>
            </a:r>
          </a:p>
          <a:p>
            <a:r>
              <a:rPr lang="en-US" dirty="0">
                <a:sym typeface="Symbol" panose="05050102010706020507" pitchFamily="18" charset="2"/>
              </a:rPr>
              <a:t>Thus your uncertainty should match with how confident you are in the number. </a:t>
            </a:r>
          </a:p>
          <a:p>
            <a:r>
              <a:rPr lang="en-US" dirty="0">
                <a:sym typeface="Symbol" panose="05050102010706020507" pitchFamily="18" charset="2"/>
              </a:rPr>
              <a:t>How do we often make sig figs more clear?</a:t>
            </a:r>
          </a:p>
          <a:p>
            <a:r>
              <a:rPr lang="en-US" dirty="0">
                <a:sym typeface="Symbol" panose="05050102010706020507" pitchFamily="18" charset="2"/>
              </a:rPr>
              <a:t>7.0000  .0002 x10</a:t>
            </a:r>
            <a:r>
              <a:rPr lang="en-US" baseline="30000" dirty="0">
                <a:sym typeface="Symbol" panose="05050102010706020507" pitchFamily="18" charset="2"/>
              </a:rPr>
              <a:t>4</a:t>
            </a:r>
            <a:r>
              <a:rPr lang="en-US" dirty="0">
                <a:sym typeface="Symbol" panose="05050102010706020507" pitchFamily="18" charset="2"/>
              </a:rPr>
              <a:t> miles</a:t>
            </a:r>
          </a:p>
          <a:p>
            <a:r>
              <a:rPr lang="en-US" dirty="0">
                <a:sym typeface="Symbol" panose="05050102010706020507" pitchFamily="18" charset="2"/>
              </a:rPr>
              <a:t>Note: Scientific notation isn’t typically necessary, but it is a helpful tool to help you think about if you are rounding appropriately. </a:t>
            </a:r>
            <a:endParaRPr lang="en-US" dirty="0"/>
          </a:p>
        </p:txBody>
      </p:sp>
    </p:spTree>
    <p:extLst>
      <p:ext uri="{BB962C8B-B14F-4D97-AF65-F5344CB8AC3E}">
        <p14:creationId xmlns:p14="http://schemas.microsoft.com/office/powerpoint/2010/main" val="29018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555B-3F7B-2E1B-F6D1-71B194139859}"/>
              </a:ext>
            </a:extLst>
          </p:cNvPr>
          <p:cNvSpPr>
            <a:spLocks noGrp="1"/>
          </p:cNvSpPr>
          <p:nvPr>
            <p:ph type="title"/>
          </p:nvPr>
        </p:nvSpPr>
        <p:spPr>
          <a:xfrm>
            <a:off x="457200" y="152400"/>
            <a:ext cx="8229600" cy="1143000"/>
          </a:xfrm>
        </p:spPr>
        <p:txBody>
          <a:bodyPr>
            <a:normAutofit fontScale="90000"/>
          </a:bodyPr>
          <a:lstStyle/>
          <a:p>
            <a:r>
              <a:rPr lang="en-US" dirty="0"/>
              <a:t>How do we propagate errors when our formula is more complicated?  </a:t>
            </a:r>
          </a:p>
        </p:txBody>
      </p:sp>
      <p:sp>
        <p:nvSpPr>
          <p:cNvPr id="3" name="Content Placeholder 2">
            <a:extLst>
              <a:ext uri="{FF2B5EF4-FFF2-40B4-BE49-F238E27FC236}">
                <a16:creationId xmlns:a16="http://schemas.microsoft.com/office/drawing/2014/main" id="{5044621C-59E8-9770-B3A9-8A6057A2C811}"/>
              </a:ext>
            </a:extLst>
          </p:cNvPr>
          <p:cNvSpPr>
            <a:spLocks noGrp="1"/>
          </p:cNvSpPr>
          <p:nvPr>
            <p:ph idx="1"/>
          </p:nvPr>
        </p:nvSpPr>
        <p:spPr>
          <a:xfrm>
            <a:off x="-228600" y="1600200"/>
            <a:ext cx="4304262" cy="4525963"/>
          </a:xfrm>
        </p:spPr>
        <p:txBody>
          <a:bodyPr/>
          <a:lstStyle/>
          <a:p>
            <a:r>
              <a:rPr lang="en-US" dirty="0"/>
              <a:t>Chapter 4 goes over the calculus, but there is a handy chart that work most of the time</a:t>
            </a:r>
          </a:p>
          <a:p>
            <a:pPr marL="0" indent="0">
              <a:buNone/>
            </a:pPr>
            <a:r>
              <a:rPr lang="en-US" dirty="0"/>
              <a:t> </a:t>
            </a:r>
          </a:p>
        </p:txBody>
      </p:sp>
      <p:pic>
        <p:nvPicPr>
          <p:cNvPr id="5" name="Picture 4">
            <a:extLst>
              <a:ext uri="{FF2B5EF4-FFF2-40B4-BE49-F238E27FC236}">
                <a16:creationId xmlns:a16="http://schemas.microsoft.com/office/drawing/2014/main" id="{E5E3C47B-7317-82F5-F75C-96707A670A3D}"/>
              </a:ext>
            </a:extLst>
          </p:cNvPr>
          <p:cNvPicPr>
            <a:picLocks noChangeAspect="1"/>
          </p:cNvPicPr>
          <p:nvPr/>
        </p:nvPicPr>
        <p:blipFill>
          <a:blip r:embed="rId3"/>
          <a:stretch>
            <a:fillRect/>
          </a:stretch>
        </p:blipFill>
        <p:spPr>
          <a:xfrm>
            <a:off x="4075662" y="1417638"/>
            <a:ext cx="4934988" cy="5326062"/>
          </a:xfrm>
          <a:prstGeom prst="rect">
            <a:avLst/>
          </a:prstGeom>
        </p:spPr>
      </p:pic>
      <p:sp>
        <p:nvSpPr>
          <p:cNvPr id="7" name="TextBox 6">
            <a:extLst>
              <a:ext uri="{FF2B5EF4-FFF2-40B4-BE49-F238E27FC236}">
                <a16:creationId xmlns:a16="http://schemas.microsoft.com/office/drawing/2014/main" id="{86CA278D-BFAB-DF4B-FF04-74691DA07880}"/>
              </a:ext>
            </a:extLst>
          </p:cNvPr>
          <p:cNvSpPr txBox="1"/>
          <p:nvPr/>
        </p:nvSpPr>
        <p:spPr>
          <a:xfrm>
            <a:off x="762000" y="3863181"/>
            <a:ext cx="2590800" cy="1077218"/>
          </a:xfrm>
          <a:prstGeom prst="rect">
            <a:avLst/>
          </a:prstGeom>
          <a:noFill/>
        </p:spPr>
        <p:txBody>
          <a:bodyPr wrap="square">
            <a:spAutoFit/>
          </a:bodyPr>
          <a:lstStyle/>
          <a:p>
            <a:r>
              <a:rPr lang="en-US" sz="3200" dirty="0">
                <a:sym typeface="Symbol" panose="05050102010706020507" pitchFamily="18" charset="2"/>
              </a:rPr>
              <a:t> Z  =  A - B</a:t>
            </a:r>
          </a:p>
          <a:p>
            <a:r>
              <a:rPr lang="en-US" sz="3200" dirty="0">
                <a:sym typeface="Symbol" panose="05050102010706020507" pitchFamily="18" charset="2"/>
              </a:rPr>
              <a:t>x = </a:t>
            </a:r>
            <a:r>
              <a:rPr lang="en-US" sz="3200" dirty="0" err="1">
                <a:sym typeface="Symbol" panose="05050102010706020507" pitchFamily="18" charset="2"/>
              </a:rPr>
              <a:t>x</a:t>
            </a:r>
            <a:r>
              <a:rPr lang="en-US" sz="3200" baseline="-25000" dirty="0" err="1">
                <a:sym typeface="Symbol" panose="05050102010706020507" pitchFamily="18" charset="2"/>
              </a:rPr>
              <a:t>f</a:t>
            </a:r>
            <a:r>
              <a:rPr lang="en-US" sz="3200" dirty="0">
                <a:sym typeface="Symbol" panose="05050102010706020507" pitchFamily="18" charset="2"/>
              </a:rPr>
              <a:t> – x</a:t>
            </a:r>
            <a:r>
              <a:rPr lang="en-US" sz="3200" baseline="-25000" dirty="0">
                <a:sym typeface="Symbol" panose="05050102010706020507" pitchFamily="18" charset="2"/>
              </a:rPr>
              <a:t>i </a:t>
            </a:r>
            <a:endParaRPr lang="en-US" sz="3200" dirty="0"/>
          </a:p>
        </p:txBody>
      </p:sp>
    </p:spTree>
    <p:extLst>
      <p:ext uri="{BB962C8B-B14F-4D97-AF65-F5344CB8AC3E}">
        <p14:creationId xmlns:p14="http://schemas.microsoft.com/office/powerpoint/2010/main" val="408137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555B-3F7B-2E1B-F6D1-71B194139859}"/>
              </a:ext>
            </a:extLst>
          </p:cNvPr>
          <p:cNvSpPr>
            <a:spLocks noGrp="1"/>
          </p:cNvSpPr>
          <p:nvPr>
            <p:ph type="title"/>
          </p:nvPr>
        </p:nvSpPr>
        <p:spPr>
          <a:xfrm>
            <a:off x="457200" y="152400"/>
            <a:ext cx="8229600" cy="1143000"/>
          </a:xfrm>
        </p:spPr>
        <p:txBody>
          <a:bodyPr>
            <a:normAutofit fontScale="90000"/>
          </a:bodyPr>
          <a:lstStyle/>
          <a:p>
            <a:r>
              <a:rPr lang="en-US" dirty="0"/>
              <a:t>Let’s try propagation of errors for  speed.</a:t>
            </a:r>
          </a:p>
        </p:txBody>
      </p:sp>
      <p:sp>
        <p:nvSpPr>
          <p:cNvPr id="3" name="Content Placeholder 2">
            <a:extLst>
              <a:ext uri="{FF2B5EF4-FFF2-40B4-BE49-F238E27FC236}">
                <a16:creationId xmlns:a16="http://schemas.microsoft.com/office/drawing/2014/main" id="{5044621C-59E8-9770-B3A9-8A6057A2C811}"/>
              </a:ext>
            </a:extLst>
          </p:cNvPr>
          <p:cNvSpPr>
            <a:spLocks noGrp="1"/>
          </p:cNvSpPr>
          <p:nvPr>
            <p:ph idx="1"/>
          </p:nvPr>
        </p:nvSpPr>
        <p:spPr>
          <a:xfrm>
            <a:off x="-228600" y="1600200"/>
            <a:ext cx="4304262" cy="4525963"/>
          </a:xfrm>
        </p:spPr>
        <p:txBody>
          <a:bodyPr/>
          <a:lstStyle/>
          <a:p>
            <a:r>
              <a:rPr lang="en-US" dirty="0"/>
              <a:t>Let’s say that </a:t>
            </a:r>
            <a:r>
              <a:rPr lang="en-US" dirty="0">
                <a:sym typeface="Symbol" panose="05050102010706020507" pitchFamily="18" charset="2"/>
              </a:rPr>
              <a:t>70  2 miles took us one hour and I want the uncertainty in speed.</a:t>
            </a:r>
          </a:p>
          <a:p>
            <a:r>
              <a:rPr lang="en-US" dirty="0">
                <a:sym typeface="Symbol" panose="05050102010706020507" pitchFamily="18" charset="2"/>
              </a:rPr>
              <a:t>What am I missing?</a:t>
            </a:r>
          </a:p>
          <a:p>
            <a:endParaRPr lang="en-US" dirty="0"/>
          </a:p>
          <a:p>
            <a:pPr marL="0" indent="0">
              <a:buNone/>
            </a:pPr>
            <a:r>
              <a:rPr lang="en-US" dirty="0"/>
              <a:t> </a:t>
            </a:r>
          </a:p>
        </p:txBody>
      </p:sp>
      <p:pic>
        <p:nvPicPr>
          <p:cNvPr id="5" name="Picture 4">
            <a:extLst>
              <a:ext uri="{FF2B5EF4-FFF2-40B4-BE49-F238E27FC236}">
                <a16:creationId xmlns:a16="http://schemas.microsoft.com/office/drawing/2014/main" id="{E5E3C47B-7317-82F5-F75C-96707A670A3D}"/>
              </a:ext>
            </a:extLst>
          </p:cNvPr>
          <p:cNvPicPr>
            <a:picLocks noChangeAspect="1"/>
          </p:cNvPicPr>
          <p:nvPr/>
        </p:nvPicPr>
        <p:blipFill>
          <a:blip r:embed="rId3"/>
          <a:stretch>
            <a:fillRect/>
          </a:stretch>
        </p:blipFill>
        <p:spPr>
          <a:xfrm>
            <a:off x="4075662" y="1417638"/>
            <a:ext cx="4934988" cy="5326062"/>
          </a:xfrm>
          <a:prstGeom prst="rect">
            <a:avLst/>
          </a:prstGeom>
        </p:spPr>
      </p:pic>
    </p:spTree>
    <p:extLst>
      <p:ext uri="{BB962C8B-B14F-4D97-AF65-F5344CB8AC3E}">
        <p14:creationId xmlns:p14="http://schemas.microsoft.com/office/powerpoint/2010/main" val="373086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57F5-BF66-0FDC-CA51-6B7499DE0F59}"/>
              </a:ext>
            </a:extLst>
          </p:cNvPr>
          <p:cNvSpPr>
            <a:spLocks noGrp="1"/>
          </p:cNvSpPr>
          <p:nvPr>
            <p:ph type="title"/>
          </p:nvPr>
        </p:nvSpPr>
        <p:spPr/>
        <p:txBody>
          <a:bodyPr>
            <a:normAutofit fontScale="90000"/>
          </a:bodyPr>
          <a:lstStyle/>
          <a:p>
            <a:r>
              <a:rPr lang="en-US" dirty="0"/>
              <a:t>Calculating Slopes, Intercepts and Uncertainty</a:t>
            </a:r>
          </a:p>
        </p:txBody>
      </p:sp>
      <p:sp>
        <p:nvSpPr>
          <p:cNvPr id="3" name="Content Placeholder 2">
            <a:extLst>
              <a:ext uri="{FF2B5EF4-FFF2-40B4-BE49-F238E27FC236}">
                <a16:creationId xmlns:a16="http://schemas.microsoft.com/office/drawing/2014/main" id="{71F12291-9B53-9DA4-4A25-DDF0B2F89B1B}"/>
              </a:ext>
            </a:extLst>
          </p:cNvPr>
          <p:cNvSpPr>
            <a:spLocks noGrp="1"/>
          </p:cNvSpPr>
          <p:nvPr>
            <p:ph idx="1"/>
          </p:nvPr>
        </p:nvSpPr>
        <p:spPr/>
        <p:txBody>
          <a:bodyPr/>
          <a:lstStyle/>
          <a:p>
            <a:r>
              <a:rPr lang="en-US" dirty="0"/>
              <a:t>Excel will gladly calculate the slope and intercept for you with a linear tread, but it will not calculate the certainty for you. You learn how to do that now.</a:t>
            </a:r>
          </a:p>
          <a:p>
            <a:r>
              <a:rPr lang="en-US" dirty="0"/>
              <a:t>But what if it isn’t linear?</a:t>
            </a:r>
          </a:p>
          <a:p>
            <a:r>
              <a:rPr lang="en-US" dirty="0"/>
              <a:t>Plot y vs x</a:t>
            </a:r>
            <a:r>
              <a:rPr lang="en-US" baseline="30000" dirty="0"/>
              <a:t>2</a:t>
            </a:r>
          </a:p>
        </p:txBody>
      </p:sp>
      <p:pic>
        <p:nvPicPr>
          <p:cNvPr id="5" name="Picture 4" descr="A graph of a function&#10;&#10;Description automatically generated">
            <a:extLst>
              <a:ext uri="{FF2B5EF4-FFF2-40B4-BE49-F238E27FC236}">
                <a16:creationId xmlns:a16="http://schemas.microsoft.com/office/drawing/2014/main" id="{051309E9-B788-94D2-8338-FD79E953D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543" y="3124200"/>
            <a:ext cx="3314700" cy="3909184"/>
          </a:xfrm>
          <a:prstGeom prst="rect">
            <a:avLst/>
          </a:prstGeom>
        </p:spPr>
      </p:pic>
    </p:spTree>
    <p:extLst>
      <p:ext uri="{BB962C8B-B14F-4D97-AF65-F5344CB8AC3E}">
        <p14:creationId xmlns:p14="http://schemas.microsoft.com/office/powerpoint/2010/main" val="17476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1FF28-8341-339A-057A-834AE79E8B68}"/>
              </a:ext>
            </a:extLst>
          </p:cNvPr>
          <p:cNvPicPr>
            <a:picLocks noChangeAspect="1"/>
          </p:cNvPicPr>
          <p:nvPr/>
        </p:nvPicPr>
        <p:blipFill>
          <a:blip r:embed="rId3"/>
          <a:stretch>
            <a:fillRect/>
          </a:stretch>
        </p:blipFill>
        <p:spPr>
          <a:xfrm>
            <a:off x="2952331" y="16565"/>
            <a:ext cx="6191669" cy="6821557"/>
          </a:xfrm>
          <a:prstGeom prst="rect">
            <a:avLst/>
          </a:prstGeom>
        </p:spPr>
      </p:pic>
      <p:sp>
        <p:nvSpPr>
          <p:cNvPr id="2" name="Title 1">
            <a:extLst>
              <a:ext uri="{FF2B5EF4-FFF2-40B4-BE49-F238E27FC236}">
                <a16:creationId xmlns:a16="http://schemas.microsoft.com/office/drawing/2014/main" id="{63190446-6F15-6687-E0E8-1AEB54A91A77}"/>
              </a:ext>
            </a:extLst>
          </p:cNvPr>
          <p:cNvSpPr>
            <a:spLocks noGrp="1"/>
          </p:cNvSpPr>
          <p:nvPr>
            <p:ph type="title"/>
          </p:nvPr>
        </p:nvSpPr>
        <p:spPr>
          <a:xfrm>
            <a:off x="145979" y="316741"/>
            <a:ext cx="3124200" cy="1143000"/>
          </a:xfrm>
        </p:spPr>
        <p:txBody>
          <a:bodyPr>
            <a:normAutofit fontScale="90000"/>
          </a:bodyPr>
          <a:lstStyle/>
          <a:p>
            <a:r>
              <a:rPr lang="en-US" dirty="0"/>
              <a:t>Taken from Student</a:t>
            </a:r>
          </a:p>
        </p:txBody>
      </p:sp>
      <p:sp>
        <p:nvSpPr>
          <p:cNvPr id="8" name="TextBox 7">
            <a:extLst>
              <a:ext uri="{FF2B5EF4-FFF2-40B4-BE49-F238E27FC236}">
                <a16:creationId xmlns:a16="http://schemas.microsoft.com/office/drawing/2014/main" id="{29A1ED13-005C-97BA-3FE7-CED7FB3F7ABF}"/>
              </a:ext>
            </a:extLst>
          </p:cNvPr>
          <p:cNvSpPr txBox="1"/>
          <p:nvPr/>
        </p:nvSpPr>
        <p:spPr>
          <a:xfrm>
            <a:off x="7543800" y="148769"/>
            <a:ext cx="1600200" cy="923330"/>
          </a:xfrm>
          <a:prstGeom prst="rect">
            <a:avLst/>
          </a:prstGeom>
          <a:noFill/>
        </p:spPr>
        <p:txBody>
          <a:bodyPr wrap="square" rtlCol="0">
            <a:spAutoFit/>
          </a:bodyPr>
          <a:lstStyle/>
          <a:p>
            <a:pPr algn="ctr"/>
            <a:r>
              <a:rPr lang="en-US" dirty="0"/>
              <a:t>Minor presentation issues</a:t>
            </a:r>
          </a:p>
        </p:txBody>
      </p:sp>
      <p:sp>
        <p:nvSpPr>
          <p:cNvPr id="9" name="TextBox 8">
            <a:extLst>
              <a:ext uri="{FF2B5EF4-FFF2-40B4-BE49-F238E27FC236}">
                <a16:creationId xmlns:a16="http://schemas.microsoft.com/office/drawing/2014/main" id="{20F157A7-FD98-D359-5747-9FA97A7FE21A}"/>
              </a:ext>
            </a:extLst>
          </p:cNvPr>
          <p:cNvSpPr txBox="1"/>
          <p:nvPr/>
        </p:nvSpPr>
        <p:spPr>
          <a:xfrm>
            <a:off x="7377333" y="1143000"/>
            <a:ext cx="1219200" cy="369332"/>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39334810-4E48-C9F4-D1BA-2A0E4A30B747}"/>
              </a:ext>
            </a:extLst>
          </p:cNvPr>
          <p:cNvSpPr txBox="1"/>
          <p:nvPr/>
        </p:nvSpPr>
        <p:spPr>
          <a:xfrm>
            <a:off x="4714156" y="1127556"/>
            <a:ext cx="1219200" cy="369332"/>
          </a:xfrm>
          <a:prstGeom prst="rect">
            <a:avLst/>
          </a:prstGeom>
          <a:noFill/>
        </p:spPr>
        <p:txBody>
          <a:bodyPr wrap="square" rtlCol="0">
            <a:spAutoFit/>
          </a:bodyPr>
          <a:lstStyle/>
          <a:p>
            <a:r>
              <a:rPr lang="en-US" dirty="0"/>
              <a:t>X</a:t>
            </a:r>
          </a:p>
        </p:txBody>
      </p:sp>
      <p:sp>
        <p:nvSpPr>
          <p:cNvPr id="11" name="TextBox 10">
            <a:extLst>
              <a:ext uri="{FF2B5EF4-FFF2-40B4-BE49-F238E27FC236}">
                <a16:creationId xmlns:a16="http://schemas.microsoft.com/office/drawing/2014/main" id="{CB9D64B9-76C6-86E6-A0E2-33AD2AA33A24}"/>
              </a:ext>
            </a:extLst>
          </p:cNvPr>
          <p:cNvSpPr txBox="1"/>
          <p:nvPr/>
        </p:nvSpPr>
        <p:spPr>
          <a:xfrm>
            <a:off x="304800" y="2057400"/>
            <a:ext cx="3810000" cy="3970318"/>
          </a:xfrm>
          <a:prstGeom prst="rect">
            <a:avLst/>
          </a:prstGeom>
          <a:noFill/>
        </p:spPr>
        <p:txBody>
          <a:bodyPr wrap="square" rtlCol="0">
            <a:spAutoFit/>
          </a:bodyPr>
          <a:lstStyle/>
          <a:p>
            <a:pPr algn="ctr"/>
            <a:r>
              <a:rPr lang="en-US" sz="2800" dirty="0"/>
              <a:t>Let’s use this as an example</a:t>
            </a:r>
          </a:p>
          <a:p>
            <a:pPr algn="ctr"/>
            <a:endParaRPr lang="en-US" sz="2800" dirty="0"/>
          </a:p>
          <a:p>
            <a:pPr algn="ctr"/>
            <a:r>
              <a:rPr lang="en-US" sz="2800" dirty="0"/>
              <a:t>How you treat this depends a bit on what kind of error bars you have. Let’s first look at how we do this ignoring measurement error bars.</a:t>
            </a:r>
          </a:p>
        </p:txBody>
      </p:sp>
    </p:spTree>
    <p:extLst>
      <p:ext uri="{BB962C8B-B14F-4D97-AF65-F5344CB8AC3E}">
        <p14:creationId xmlns:p14="http://schemas.microsoft.com/office/powerpoint/2010/main" val="323961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5141-0907-029D-206B-4936BEB95729}"/>
              </a:ext>
            </a:extLst>
          </p:cNvPr>
          <p:cNvSpPr>
            <a:spLocks noGrp="1"/>
          </p:cNvSpPr>
          <p:nvPr>
            <p:ph type="title"/>
          </p:nvPr>
        </p:nvSpPr>
        <p:spPr>
          <a:xfrm>
            <a:off x="185737" y="228600"/>
            <a:ext cx="5910263" cy="1143000"/>
          </a:xfrm>
        </p:spPr>
        <p:txBody>
          <a:bodyPr>
            <a:normAutofit fontScale="90000"/>
          </a:bodyPr>
          <a:lstStyle/>
          <a:p>
            <a:r>
              <a:rPr lang="en-US" dirty="0"/>
              <a:t>Ignoring Measurement Error (you shouldn’t, educational purpose)</a:t>
            </a:r>
          </a:p>
        </p:txBody>
      </p:sp>
      <p:pic>
        <p:nvPicPr>
          <p:cNvPr id="5" name="Picture 4">
            <a:extLst>
              <a:ext uri="{FF2B5EF4-FFF2-40B4-BE49-F238E27FC236}">
                <a16:creationId xmlns:a16="http://schemas.microsoft.com/office/drawing/2014/main" id="{E428EE46-03FF-C120-3B82-EB4A06534178}"/>
              </a:ext>
            </a:extLst>
          </p:cNvPr>
          <p:cNvPicPr>
            <a:picLocks noChangeAspect="1"/>
          </p:cNvPicPr>
          <p:nvPr/>
        </p:nvPicPr>
        <p:blipFill>
          <a:blip r:embed="rId2"/>
          <a:stretch>
            <a:fillRect/>
          </a:stretch>
        </p:blipFill>
        <p:spPr>
          <a:xfrm>
            <a:off x="6096000" y="152400"/>
            <a:ext cx="2938463" cy="5522894"/>
          </a:xfrm>
          <a:prstGeom prst="rect">
            <a:avLst/>
          </a:prstGeom>
        </p:spPr>
      </p:pic>
      <p:pic>
        <p:nvPicPr>
          <p:cNvPr id="8" name="Picture 7">
            <a:extLst>
              <a:ext uri="{FF2B5EF4-FFF2-40B4-BE49-F238E27FC236}">
                <a16:creationId xmlns:a16="http://schemas.microsoft.com/office/drawing/2014/main" id="{0AB25F8F-8E46-9FA8-6BE2-E33741CADDDC}"/>
              </a:ext>
            </a:extLst>
          </p:cNvPr>
          <p:cNvPicPr>
            <a:picLocks noChangeAspect="1"/>
          </p:cNvPicPr>
          <p:nvPr/>
        </p:nvPicPr>
        <p:blipFill>
          <a:blip r:embed="rId3"/>
          <a:stretch>
            <a:fillRect/>
          </a:stretch>
        </p:blipFill>
        <p:spPr>
          <a:xfrm>
            <a:off x="109537" y="1722713"/>
            <a:ext cx="5669489" cy="3459162"/>
          </a:xfrm>
          <a:prstGeom prst="rect">
            <a:avLst/>
          </a:prstGeom>
        </p:spPr>
      </p:pic>
      <p:pic>
        <p:nvPicPr>
          <p:cNvPr id="10" name="Picture 9">
            <a:extLst>
              <a:ext uri="{FF2B5EF4-FFF2-40B4-BE49-F238E27FC236}">
                <a16:creationId xmlns:a16="http://schemas.microsoft.com/office/drawing/2014/main" id="{BD981782-E084-F3CE-D80E-CFF32A553E39}"/>
              </a:ext>
            </a:extLst>
          </p:cNvPr>
          <p:cNvPicPr>
            <a:picLocks noChangeAspect="1"/>
          </p:cNvPicPr>
          <p:nvPr/>
        </p:nvPicPr>
        <p:blipFill>
          <a:blip r:embed="rId4"/>
          <a:stretch>
            <a:fillRect/>
          </a:stretch>
        </p:blipFill>
        <p:spPr>
          <a:xfrm>
            <a:off x="3397362" y="5672137"/>
            <a:ext cx="2419350" cy="695325"/>
          </a:xfrm>
          <a:prstGeom prst="rect">
            <a:avLst/>
          </a:prstGeom>
        </p:spPr>
      </p:pic>
      <p:pic>
        <p:nvPicPr>
          <p:cNvPr id="12" name="Picture 11">
            <a:extLst>
              <a:ext uri="{FF2B5EF4-FFF2-40B4-BE49-F238E27FC236}">
                <a16:creationId xmlns:a16="http://schemas.microsoft.com/office/drawing/2014/main" id="{59300ED9-51C8-FCC3-B421-4E7FDE4ECCB1}"/>
              </a:ext>
            </a:extLst>
          </p:cNvPr>
          <p:cNvPicPr>
            <a:picLocks noChangeAspect="1"/>
          </p:cNvPicPr>
          <p:nvPr/>
        </p:nvPicPr>
        <p:blipFill>
          <a:blip r:embed="rId5"/>
          <a:stretch>
            <a:fillRect/>
          </a:stretch>
        </p:blipFill>
        <p:spPr>
          <a:xfrm>
            <a:off x="6096000" y="6029325"/>
            <a:ext cx="2714625" cy="600075"/>
          </a:xfrm>
          <a:prstGeom prst="rect">
            <a:avLst/>
          </a:prstGeom>
        </p:spPr>
      </p:pic>
      <p:pic>
        <p:nvPicPr>
          <p:cNvPr id="14" name="Picture 13">
            <a:extLst>
              <a:ext uri="{FF2B5EF4-FFF2-40B4-BE49-F238E27FC236}">
                <a16:creationId xmlns:a16="http://schemas.microsoft.com/office/drawing/2014/main" id="{5E4AB863-4CC4-8E4C-647D-EB6B7D17FA73}"/>
              </a:ext>
            </a:extLst>
          </p:cNvPr>
          <p:cNvPicPr>
            <a:picLocks noChangeAspect="1"/>
          </p:cNvPicPr>
          <p:nvPr/>
        </p:nvPicPr>
        <p:blipFill>
          <a:blip r:embed="rId6"/>
          <a:stretch>
            <a:fillRect/>
          </a:stretch>
        </p:blipFill>
        <p:spPr>
          <a:xfrm>
            <a:off x="610656" y="5219699"/>
            <a:ext cx="2333625" cy="904875"/>
          </a:xfrm>
          <a:prstGeom prst="rect">
            <a:avLst/>
          </a:prstGeom>
        </p:spPr>
      </p:pic>
      <p:sp>
        <p:nvSpPr>
          <p:cNvPr id="15" name="TextBox 14">
            <a:extLst>
              <a:ext uri="{FF2B5EF4-FFF2-40B4-BE49-F238E27FC236}">
                <a16:creationId xmlns:a16="http://schemas.microsoft.com/office/drawing/2014/main" id="{82366C75-6603-B9A1-3BD3-F1913F327831}"/>
              </a:ext>
            </a:extLst>
          </p:cNvPr>
          <p:cNvSpPr txBox="1"/>
          <p:nvPr/>
        </p:nvSpPr>
        <p:spPr>
          <a:xfrm>
            <a:off x="3883137" y="5348322"/>
            <a:ext cx="1447800" cy="369332"/>
          </a:xfrm>
          <a:prstGeom prst="rect">
            <a:avLst/>
          </a:prstGeom>
          <a:noFill/>
        </p:spPr>
        <p:txBody>
          <a:bodyPr wrap="square" rtlCol="0">
            <a:spAutoFit/>
          </a:bodyPr>
          <a:lstStyle/>
          <a:p>
            <a:r>
              <a:rPr lang="en-US" dirty="0"/>
              <a:t>y=</a:t>
            </a:r>
            <a:r>
              <a:rPr lang="en-US" dirty="0" err="1"/>
              <a:t>mx+c</a:t>
            </a:r>
            <a:endParaRPr lang="en-US" dirty="0"/>
          </a:p>
        </p:txBody>
      </p:sp>
      <p:pic>
        <p:nvPicPr>
          <p:cNvPr id="17" name="Picture 16">
            <a:extLst>
              <a:ext uri="{FF2B5EF4-FFF2-40B4-BE49-F238E27FC236}">
                <a16:creationId xmlns:a16="http://schemas.microsoft.com/office/drawing/2014/main" id="{654E30F1-60C9-8783-8D62-047AA55000F3}"/>
              </a:ext>
            </a:extLst>
          </p:cNvPr>
          <p:cNvPicPr>
            <a:picLocks noChangeAspect="1"/>
          </p:cNvPicPr>
          <p:nvPr/>
        </p:nvPicPr>
        <p:blipFill>
          <a:blip r:embed="rId7"/>
          <a:stretch>
            <a:fillRect/>
          </a:stretch>
        </p:blipFill>
        <p:spPr>
          <a:xfrm>
            <a:off x="226218" y="6162398"/>
            <a:ext cx="2914650" cy="685800"/>
          </a:xfrm>
          <a:prstGeom prst="rect">
            <a:avLst/>
          </a:prstGeom>
        </p:spPr>
      </p:pic>
      <p:sp>
        <p:nvSpPr>
          <p:cNvPr id="18" name="TextBox 17">
            <a:extLst>
              <a:ext uri="{FF2B5EF4-FFF2-40B4-BE49-F238E27FC236}">
                <a16:creationId xmlns:a16="http://schemas.microsoft.com/office/drawing/2014/main" id="{3E1FDC21-2E06-A491-E88F-C319E71B5639}"/>
              </a:ext>
            </a:extLst>
          </p:cNvPr>
          <p:cNvSpPr txBox="1"/>
          <p:nvPr/>
        </p:nvSpPr>
        <p:spPr>
          <a:xfrm>
            <a:off x="3581400" y="6505298"/>
            <a:ext cx="4419600" cy="369332"/>
          </a:xfrm>
          <a:prstGeom prst="rect">
            <a:avLst/>
          </a:prstGeom>
          <a:noFill/>
        </p:spPr>
        <p:txBody>
          <a:bodyPr wrap="square" rtlCol="0">
            <a:spAutoFit/>
          </a:bodyPr>
          <a:lstStyle/>
          <a:p>
            <a:r>
              <a:rPr lang="en-US" dirty="0"/>
              <a:t>This is what Excel does automatically.</a:t>
            </a:r>
          </a:p>
        </p:txBody>
      </p:sp>
    </p:spTree>
    <p:extLst>
      <p:ext uri="{BB962C8B-B14F-4D97-AF65-F5344CB8AC3E}">
        <p14:creationId xmlns:p14="http://schemas.microsoft.com/office/powerpoint/2010/main" val="1446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5141-0907-029D-206B-4936BEB95729}"/>
              </a:ext>
            </a:extLst>
          </p:cNvPr>
          <p:cNvSpPr>
            <a:spLocks noGrp="1"/>
          </p:cNvSpPr>
          <p:nvPr>
            <p:ph type="title"/>
          </p:nvPr>
        </p:nvSpPr>
        <p:spPr>
          <a:xfrm>
            <a:off x="457199" y="274638"/>
            <a:ext cx="8239125" cy="1143000"/>
          </a:xfrm>
        </p:spPr>
        <p:txBody>
          <a:bodyPr>
            <a:normAutofit fontScale="90000"/>
          </a:bodyPr>
          <a:lstStyle/>
          <a:p>
            <a:r>
              <a:rPr lang="en-US" dirty="0"/>
              <a:t>Ignoring Measurement Error (you shouldn’t, educational purpose)</a:t>
            </a:r>
          </a:p>
        </p:txBody>
      </p:sp>
      <p:sp>
        <p:nvSpPr>
          <p:cNvPr id="4" name="Content Placeholder 3">
            <a:extLst>
              <a:ext uri="{FF2B5EF4-FFF2-40B4-BE49-F238E27FC236}">
                <a16:creationId xmlns:a16="http://schemas.microsoft.com/office/drawing/2014/main" id="{E0F99132-7B97-2FE1-46F6-267995E69C69}"/>
              </a:ext>
            </a:extLst>
          </p:cNvPr>
          <p:cNvSpPr>
            <a:spLocks noGrp="1"/>
          </p:cNvSpPr>
          <p:nvPr>
            <p:ph idx="1"/>
          </p:nvPr>
        </p:nvSpPr>
        <p:spPr>
          <a:xfrm>
            <a:off x="-76200" y="4287009"/>
            <a:ext cx="9296400" cy="1996281"/>
          </a:xfrm>
        </p:spPr>
        <p:txBody>
          <a:bodyPr/>
          <a:lstStyle/>
          <a:p>
            <a:pPr marL="0" indent="0">
              <a:buNone/>
            </a:pPr>
            <a:r>
              <a:rPr lang="en-US" dirty="0"/>
              <a:t>To get the uncertainties, we have to find the residuals</a:t>
            </a:r>
          </a:p>
        </p:txBody>
      </p:sp>
      <p:pic>
        <p:nvPicPr>
          <p:cNvPr id="7" name="Picture 6">
            <a:extLst>
              <a:ext uri="{FF2B5EF4-FFF2-40B4-BE49-F238E27FC236}">
                <a16:creationId xmlns:a16="http://schemas.microsoft.com/office/drawing/2014/main" id="{313747C5-6863-F803-B1B7-EA61D09E7A5C}"/>
              </a:ext>
            </a:extLst>
          </p:cNvPr>
          <p:cNvPicPr>
            <a:picLocks noChangeAspect="1"/>
          </p:cNvPicPr>
          <p:nvPr/>
        </p:nvPicPr>
        <p:blipFill>
          <a:blip r:embed="rId2"/>
          <a:stretch>
            <a:fillRect/>
          </a:stretch>
        </p:blipFill>
        <p:spPr>
          <a:xfrm>
            <a:off x="762000" y="1752600"/>
            <a:ext cx="7934325" cy="2524125"/>
          </a:xfrm>
          <a:prstGeom prst="rect">
            <a:avLst/>
          </a:prstGeom>
        </p:spPr>
      </p:pic>
      <p:pic>
        <p:nvPicPr>
          <p:cNvPr id="11" name="Picture 10">
            <a:extLst>
              <a:ext uri="{FF2B5EF4-FFF2-40B4-BE49-F238E27FC236}">
                <a16:creationId xmlns:a16="http://schemas.microsoft.com/office/drawing/2014/main" id="{DEA5E942-CC3B-79F8-18FF-C79DEF57BC28}"/>
              </a:ext>
            </a:extLst>
          </p:cNvPr>
          <p:cNvPicPr>
            <a:picLocks noChangeAspect="1"/>
          </p:cNvPicPr>
          <p:nvPr/>
        </p:nvPicPr>
        <p:blipFill>
          <a:blip r:embed="rId3"/>
          <a:stretch>
            <a:fillRect/>
          </a:stretch>
        </p:blipFill>
        <p:spPr>
          <a:xfrm>
            <a:off x="76200" y="5102190"/>
            <a:ext cx="4314825" cy="1181100"/>
          </a:xfrm>
          <a:prstGeom prst="rect">
            <a:avLst/>
          </a:prstGeom>
        </p:spPr>
      </p:pic>
      <p:pic>
        <p:nvPicPr>
          <p:cNvPr id="16" name="Picture 15">
            <a:extLst>
              <a:ext uri="{FF2B5EF4-FFF2-40B4-BE49-F238E27FC236}">
                <a16:creationId xmlns:a16="http://schemas.microsoft.com/office/drawing/2014/main" id="{071ABFB7-E33B-BB70-730A-8CE2A4CF31BC}"/>
              </a:ext>
            </a:extLst>
          </p:cNvPr>
          <p:cNvPicPr>
            <a:picLocks noChangeAspect="1"/>
          </p:cNvPicPr>
          <p:nvPr/>
        </p:nvPicPr>
        <p:blipFill>
          <a:blip r:embed="rId4"/>
          <a:stretch>
            <a:fillRect/>
          </a:stretch>
        </p:blipFill>
        <p:spPr>
          <a:xfrm>
            <a:off x="4575313" y="4932568"/>
            <a:ext cx="2114623" cy="1009562"/>
          </a:xfrm>
          <a:prstGeom prst="rect">
            <a:avLst/>
          </a:prstGeom>
        </p:spPr>
      </p:pic>
      <p:pic>
        <p:nvPicPr>
          <p:cNvPr id="20" name="Picture 19">
            <a:extLst>
              <a:ext uri="{FF2B5EF4-FFF2-40B4-BE49-F238E27FC236}">
                <a16:creationId xmlns:a16="http://schemas.microsoft.com/office/drawing/2014/main" id="{38EA2481-5AE9-5EAB-9F03-ED74F4F61240}"/>
              </a:ext>
            </a:extLst>
          </p:cNvPr>
          <p:cNvPicPr>
            <a:picLocks noChangeAspect="1"/>
          </p:cNvPicPr>
          <p:nvPr/>
        </p:nvPicPr>
        <p:blipFill>
          <a:blip r:embed="rId5"/>
          <a:stretch>
            <a:fillRect/>
          </a:stretch>
        </p:blipFill>
        <p:spPr>
          <a:xfrm>
            <a:off x="6555013" y="5692740"/>
            <a:ext cx="2364166" cy="1009563"/>
          </a:xfrm>
          <a:prstGeom prst="rect">
            <a:avLst/>
          </a:prstGeom>
        </p:spPr>
      </p:pic>
    </p:spTree>
    <p:extLst>
      <p:ext uri="{BB962C8B-B14F-4D97-AF65-F5344CB8AC3E}">
        <p14:creationId xmlns:p14="http://schemas.microsoft.com/office/powerpoint/2010/main" val="56741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74AF-71E9-417B-985A-729C7D9408FC}"/>
              </a:ext>
            </a:extLst>
          </p:cNvPr>
          <p:cNvSpPr>
            <a:spLocks noGrp="1"/>
          </p:cNvSpPr>
          <p:nvPr>
            <p:ph type="title"/>
          </p:nvPr>
        </p:nvSpPr>
        <p:spPr/>
        <p:txBody>
          <a:bodyPr/>
          <a:lstStyle/>
          <a:p>
            <a:r>
              <a:rPr lang="en-US" dirty="0"/>
              <a:t>Adding constant Y error bars</a:t>
            </a:r>
          </a:p>
        </p:txBody>
      </p:sp>
      <p:sp>
        <p:nvSpPr>
          <p:cNvPr id="3" name="Content Placeholder 2">
            <a:extLst>
              <a:ext uri="{FF2B5EF4-FFF2-40B4-BE49-F238E27FC236}">
                <a16:creationId xmlns:a16="http://schemas.microsoft.com/office/drawing/2014/main" id="{3DF75063-474E-D678-51F2-DED16516770E}"/>
              </a:ext>
            </a:extLst>
          </p:cNvPr>
          <p:cNvSpPr>
            <a:spLocks noGrp="1"/>
          </p:cNvSpPr>
          <p:nvPr>
            <p:ph idx="1"/>
          </p:nvPr>
        </p:nvSpPr>
        <p:spPr>
          <a:xfrm>
            <a:off x="457200" y="1600200"/>
            <a:ext cx="8229600" cy="4983162"/>
          </a:xfrm>
        </p:spPr>
        <p:txBody>
          <a:bodyPr>
            <a:normAutofit/>
          </a:bodyPr>
          <a:lstStyle/>
          <a:p>
            <a:r>
              <a:rPr lang="en-US" dirty="0"/>
              <a:t>The common uncertainty given currently has nothing to do with measurement uncertainty. We haven’t included it yet. </a:t>
            </a:r>
          </a:p>
          <a:p>
            <a:r>
              <a:rPr lang="en-US" dirty="0"/>
              <a:t>How you include it depends on the type of error bars you have.</a:t>
            </a:r>
          </a:p>
          <a:p>
            <a:r>
              <a:rPr lang="en-US" dirty="0"/>
              <a:t>The easiest is if you have y error bars that are all the same magnitude for every point.</a:t>
            </a:r>
          </a:p>
          <a:p>
            <a:r>
              <a:rPr lang="en-US" dirty="0"/>
              <a:t>What if you have more than one source of constant error?</a:t>
            </a:r>
          </a:p>
        </p:txBody>
      </p:sp>
    </p:spTree>
    <p:extLst>
      <p:ext uri="{BB962C8B-B14F-4D97-AF65-F5344CB8AC3E}">
        <p14:creationId xmlns:p14="http://schemas.microsoft.com/office/powerpoint/2010/main" val="29542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graph of the same type&#10;&#10;Description automatically generated with medium confidence">
            <a:extLst>
              <a:ext uri="{FF2B5EF4-FFF2-40B4-BE49-F238E27FC236}">
                <a16:creationId xmlns:a16="http://schemas.microsoft.com/office/drawing/2014/main" id="{28DCBB7C-3D10-4061-34C9-AFFE260835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2759" y="914400"/>
            <a:ext cx="3457292" cy="2971800"/>
          </a:xfrm>
        </p:spPr>
      </p:pic>
      <p:sp>
        <p:nvSpPr>
          <p:cNvPr id="8" name="TextBox 7">
            <a:extLst>
              <a:ext uri="{FF2B5EF4-FFF2-40B4-BE49-F238E27FC236}">
                <a16:creationId xmlns:a16="http://schemas.microsoft.com/office/drawing/2014/main" id="{F8444874-B97D-7A5E-96FF-39A8D69C12FD}"/>
              </a:ext>
            </a:extLst>
          </p:cNvPr>
          <p:cNvSpPr txBox="1"/>
          <p:nvPr/>
        </p:nvSpPr>
        <p:spPr>
          <a:xfrm>
            <a:off x="443948" y="1276915"/>
            <a:ext cx="4343400" cy="2246769"/>
          </a:xfrm>
          <a:prstGeom prst="rect">
            <a:avLst/>
          </a:prstGeom>
          <a:noFill/>
        </p:spPr>
        <p:txBody>
          <a:bodyPr wrap="square" rtlCol="0">
            <a:spAutoFit/>
          </a:bodyPr>
          <a:lstStyle/>
          <a:p>
            <a:pPr algn="ctr"/>
            <a:r>
              <a:rPr lang="en-US" sz="2800" dirty="0"/>
              <a:t>Points with smaller error bars count more. You have to weight the points by the inverse square of the uncertainty.</a:t>
            </a:r>
          </a:p>
        </p:txBody>
      </p:sp>
      <p:pic>
        <p:nvPicPr>
          <p:cNvPr id="12" name="Picture 11">
            <a:extLst>
              <a:ext uri="{FF2B5EF4-FFF2-40B4-BE49-F238E27FC236}">
                <a16:creationId xmlns:a16="http://schemas.microsoft.com/office/drawing/2014/main" id="{FA3C93E5-08A8-1B62-F09C-A67162845FDF}"/>
              </a:ext>
            </a:extLst>
          </p:cNvPr>
          <p:cNvPicPr>
            <a:picLocks noChangeAspect="1"/>
          </p:cNvPicPr>
          <p:nvPr/>
        </p:nvPicPr>
        <p:blipFill>
          <a:blip r:embed="rId3"/>
          <a:stretch>
            <a:fillRect/>
          </a:stretch>
        </p:blipFill>
        <p:spPr>
          <a:xfrm rot="219875">
            <a:off x="413077" y="3499748"/>
            <a:ext cx="3362325" cy="3495675"/>
          </a:xfrm>
          <a:prstGeom prst="rect">
            <a:avLst/>
          </a:prstGeom>
        </p:spPr>
      </p:pic>
      <p:sp>
        <p:nvSpPr>
          <p:cNvPr id="2" name="Title 1">
            <a:extLst>
              <a:ext uri="{FF2B5EF4-FFF2-40B4-BE49-F238E27FC236}">
                <a16:creationId xmlns:a16="http://schemas.microsoft.com/office/drawing/2014/main" id="{B0E786B9-DA84-943A-D96E-1B23B13D5E28}"/>
              </a:ext>
            </a:extLst>
          </p:cNvPr>
          <p:cNvSpPr>
            <a:spLocks noGrp="1"/>
          </p:cNvSpPr>
          <p:nvPr>
            <p:ph type="title"/>
          </p:nvPr>
        </p:nvSpPr>
        <p:spPr/>
        <p:txBody>
          <a:bodyPr/>
          <a:lstStyle/>
          <a:p>
            <a:r>
              <a:rPr lang="en-US" dirty="0"/>
              <a:t>What if your Y error bars vary</a:t>
            </a:r>
          </a:p>
        </p:txBody>
      </p:sp>
      <p:pic>
        <p:nvPicPr>
          <p:cNvPr id="14" name="Picture 13">
            <a:extLst>
              <a:ext uri="{FF2B5EF4-FFF2-40B4-BE49-F238E27FC236}">
                <a16:creationId xmlns:a16="http://schemas.microsoft.com/office/drawing/2014/main" id="{483F714C-82C0-0A43-FBCC-2A10B8F1AF92}"/>
              </a:ext>
            </a:extLst>
          </p:cNvPr>
          <p:cNvPicPr>
            <a:picLocks noChangeAspect="1"/>
          </p:cNvPicPr>
          <p:nvPr/>
        </p:nvPicPr>
        <p:blipFill>
          <a:blip r:embed="rId4"/>
          <a:stretch>
            <a:fillRect/>
          </a:stretch>
        </p:blipFill>
        <p:spPr>
          <a:xfrm>
            <a:off x="4157803" y="3038871"/>
            <a:ext cx="1322217" cy="484813"/>
          </a:xfrm>
          <a:prstGeom prst="rect">
            <a:avLst/>
          </a:prstGeom>
        </p:spPr>
      </p:pic>
      <p:pic>
        <p:nvPicPr>
          <p:cNvPr id="10" name="Picture 9">
            <a:extLst>
              <a:ext uri="{FF2B5EF4-FFF2-40B4-BE49-F238E27FC236}">
                <a16:creationId xmlns:a16="http://schemas.microsoft.com/office/drawing/2014/main" id="{00892D8E-8C81-960F-7EF0-6E5465BF78D4}"/>
              </a:ext>
            </a:extLst>
          </p:cNvPr>
          <p:cNvPicPr>
            <a:picLocks noChangeAspect="1"/>
          </p:cNvPicPr>
          <p:nvPr/>
        </p:nvPicPr>
        <p:blipFill>
          <a:blip r:embed="rId5"/>
          <a:stretch>
            <a:fillRect/>
          </a:stretch>
        </p:blipFill>
        <p:spPr>
          <a:xfrm>
            <a:off x="3894314" y="4474368"/>
            <a:ext cx="5213243" cy="2108994"/>
          </a:xfrm>
          <a:prstGeom prst="rect">
            <a:avLst/>
          </a:prstGeom>
        </p:spPr>
      </p:pic>
    </p:spTree>
    <p:extLst>
      <p:ext uri="{BB962C8B-B14F-4D97-AF65-F5344CB8AC3E}">
        <p14:creationId xmlns:p14="http://schemas.microsoft.com/office/powerpoint/2010/main" val="31890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98" y="250167"/>
            <a:ext cx="3810000" cy="1143000"/>
          </a:xfrm>
        </p:spPr>
        <p:txBody>
          <a:bodyPr>
            <a:normAutofit fontScale="90000"/>
          </a:bodyPr>
          <a:lstStyle/>
          <a:p>
            <a:r>
              <a:rPr lang="en-US" dirty="0"/>
              <a:t>About Your Professor</a:t>
            </a:r>
          </a:p>
        </p:txBody>
      </p:sp>
      <p:sp>
        <p:nvSpPr>
          <p:cNvPr id="3" name="Content Placeholder 2"/>
          <p:cNvSpPr>
            <a:spLocks noGrp="1"/>
          </p:cNvSpPr>
          <p:nvPr>
            <p:ph idx="1"/>
          </p:nvPr>
        </p:nvSpPr>
        <p:spPr>
          <a:xfrm>
            <a:off x="0" y="1600200"/>
            <a:ext cx="8229600" cy="4525963"/>
          </a:xfrm>
        </p:spPr>
        <p:txBody>
          <a:bodyPr/>
          <a:lstStyle/>
          <a:p>
            <a:r>
              <a:rPr lang="en-US" dirty="0"/>
              <a:t>Went to school at Vanderbilt and Berkeley</a:t>
            </a:r>
          </a:p>
          <a:p>
            <a:r>
              <a:rPr lang="en-US" dirty="0"/>
              <a:t>Did graduate work at a national lab</a:t>
            </a:r>
          </a:p>
          <a:p>
            <a:r>
              <a:rPr lang="en-US" dirty="0"/>
              <a:t>Did internship at IBM on quantum computing</a:t>
            </a:r>
          </a:p>
          <a:p>
            <a:r>
              <a:rPr lang="en-US" dirty="0"/>
              <a:t>Toyed with a non-scientific internet startup</a:t>
            </a:r>
          </a:p>
          <a:p>
            <a:r>
              <a:rPr lang="en-US" dirty="0"/>
              <a:t>Decided I liked research AND teaching</a:t>
            </a:r>
          </a:p>
          <a:p>
            <a:endParaRPr lang="en-US" dirty="0"/>
          </a:p>
        </p:txBody>
      </p:sp>
      <p:pic>
        <p:nvPicPr>
          <p:cNvPr id="4" name="Picture 2" descr="http://www.physics.vanderbilt.edu/tolk/cmass/normanmickyro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
            <a:ext cx="2057400" cy="2057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91203"/>
            <a:ext cx="1513936" cy="100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016380"/>
            <a:ext cx="1828800" cy="28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ickyfire"/>
          <p:cNvPicPr>
            <a:picLocks noChangeAspect="1" noChangeArrowheads="1"/>
          </p:cNvPicPr>
          <p:nvPr/>
        </p:nvPicPr>
        <p:blipFill>
          <a:blip r:embed="rId5" cstate="print"/>
          <a:srcRect/>
          <a:stretch>
            <a:fillRect/>
          </a:stretch>
        </p:blipFill>
        <p:spPr bwMode="auto">
          <a:xfrm>
            <a:off x="4132053" y="9169"/>
            <a:ext cx="2438400" cy="1624996"/>
          </a:xfrm>
          <a:prstGeom prst="rect">
            <a:avLst/>
          </a:prstGeom>
          <a:noFill/>
        </p:spPr>
      </p:pic>
      <p:pic>
        <p:nvPicPr>
          <p:cNvPr id="8" name="Picture 5" descr="me and nitrogen without glasses"/>
          <p:cNvPicPr>
            <a:picLocks noChangeAspect="1" noChangeArrowheads="1"/>
          </p:cNvPicPr>
          <p:nvPr/>
        </p:nvPicPr>
        <p:blipFill>
          <a:blip r:embed="rId6" cstate="print"/>
          <a:srcRect/>
          <a:stretch>
            <a:fillRect/>
          </a:stretch>
        </p:blipFill>
        <p:spPr bwMode="auto">
          <a:xfrm>
            <a:off x="0" y="4572054"/>
            <a:ext cx="3047927" cy="2285946"/>
          </a:xfrm>
          <a:prstGeom prst="rect">
            <a:avLst/>
          </a:prstGeom>
          <a:noFill/>
        </p:spPr>
      </p:pic>
      <p:pic>
        <p:nvPicPr>
          <p:cNvPr id="9" name="Picture 4" descr="http://www.mickybarry.com/files/three_cds_vertical.jpg"/>
          <p:cNvPicPr>
            <a:picLocks noChangeAspect="1" noChangeArrowheads="1"/>
          </p:cNvPicPr>
          <p:nvPr/>
        </p:nvPicPr>
        <p:blipFill>
          <a:blip r:embed="rId7" cstate="print"/>
          <a:srcRect/>
          <a:stretch>
            <a:fillRect/>
          </a:stretch>
        </p:blipFill>
        <p:spPr bwMode="auto">
          <a:xfrm>
            <a:off x="5791200" y="4466225"/>
            <a:ext cx="1524000" cy="2365473"/>
          </a:xfrm>
          <a:prstGeom prst="rect">
            <a:avLst/>
          </a:prstGeom>
          <a:noFill/>
        </p:spPr>
      </p:pic>
      <p:pic>
        <p:nvPicPr>
          <p:cNvPr id="10" name="Picture 6" descr="http://www.mickybarry.com/files/novpubb.jpg"/>
          <p:cNvPicPr>
            <a:picLocks noChangeAspect="1" noChangeArrowheads="1"/>
          </p:cNvPicPr>
          <p:nvPr/>
        </p:nvPicPr>
        <p:blipFill>
          <a:blip r:embed="rId8"/>
          <a:srcRect/>
          <a:stretch>
            <a:fillRect/>
          </a:stretch>
        </p:blipFill>
        <p:spPr bwMode="auto">
          <a:xfrm>
            <a:off x="2758656" y="4561026"/>
            <a:ext cx="3223044" cy="2225436"/>
          </a:xfrm>
          <a:prstGeom prst="rect">
            <a:avLst/>
          </a:prstGeom>
          <a:ln>
            <a:noFill/>
          </a:ln>
          <a:effectLst>
            <a:softEdge rad="112500"/>
          </a:effectLst>
        </p:spPr>
      </p:pic>
    </p:spTree>
    <p:extLst>
      <p:ext uri="{BB962C8B-B14F-4D97-AF65-F5344CB8AC3E}">
        <p14:creationId xmlns:p14="http://schemas.microsoft.com/office/powerpoint/2010/main" val="9797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1D28-647C-7754-14B7-E61764395950}"/>
              </a:ext>
            </a:extLst>
          </p:cNvPr>
          <p:cNvSpPr>
            <a:spLocks noGrp="1"/>
          </p:cNvSpPr>
          <p:nvPr>
            <p:ph type="title"/>
          </p:nvPr>
        </p:nvSpPr>
        <p:spPr/>
        <p:txBody>
          <a:bodyPr/>
          <a:lstStyle/>
          <a:p>
            <a:r>
              <a:rPr lang="en-US" dirty="0"/>
              <a:t>If you have X and Y error bars</a:t>
            </a:r>
          </a:p>
        </p:txBody>
      </p:sp>
      <p:pic>
        <p:nvPicPr>
          <p:cNvPr id="5" name="Content Placeholder 4">
            <a:extLst>
              <a:ext uri="{FF2B5EF4-FFF2-40B4-BE49-F238E27FC236}">
                <a16:creationId xmlns:a16="http://schemas.microsoft.com/office/drawing/2014/main" id="{194F7359-AA73-8E4E-485B-3EB9F10AD954}"/>
              </a:ext>
            </a:extLst>
          </p:cNvPr>
          <p:cNvPicPr>
            <a:picLocks noGrp="1" noChangeAspect="1"/>
          </p:cNvPicPr>
          <p:nvPr>
            <p:ph idx="1"/>
          </p:nvPr>
        </p:nvPicPr>
        <p:blipFill>
          <a:blip r:embed="rId3"/>
          <a:stretch>
            <a:fillRect/>
          </a:stretch>
        </p:blipFill>
        <p:spPr>
          <a:xfrm>
            <a:off x="5029200" y="1676400"/>
            <a:ext cx="3933825" cy="2705100"/>
          </a:xfrm>
        </p:spPr>
      </p:pic>
      <p:sp>
        <p:nvSpPr>
          <p:cNvPr id="6" name="TextBox 5">
            <a:extLst>
              <a:ext uri="{FF2B5EF4-FFF2-40B4-BE49-F238E27FC236}">
                <a16:creationId xmlns:a16="http://schemas.microsoft.com/office/drawing/2014/main" id="{6393FCD6-3F27-17B5-20B7-03F9A48C356E}"/>
              </a:ext>
            </a:extLst>
          </p:cNvPr>
          <p:cNvSpPr txBox="1"/>
          <p:nvPr/>
        </p:nvSpPr>
        <p:spPr>
          <a:xfrm>
            <a:off x="162339" y="1272957"/>
            <a:ext cx="4343400" cy="3108543"/>
          </a:xfrm>
          <a:prstGeom prst="rect">
            <a:avLst/>
          </a:prstGeom>
          <a:noFill/>
        </p:spPr>
        <p:txBody>
          <a:bodyPr wrap="square" rtlCol="0">
            <a:spAutoFit/>
          </a:bodyPr>
          <a:lstStyle/>
          <a:p>
            <a:pPr algn="ctr"/>
            <a:r>
              <a:rPr lang="en-US" sz="2800" dirty="0"/>
              <a:t>You use a different weighting, but you may recall that the slope (m or b) depends on the weighting!</a:t>
            </a:r>
          </a:p>
          <a:p>
            <a:pPr algn="ctr"/>
            <a:endParaRPr lang="en-US" sz="2800" dirty="0"/>
          </a:p>
          <a:p>
            <a:pPr algn="ctr"/>
            <a:r>
              <a:rPr lang="en-US" sz="2800" dirty="0"/>
              <a:t>What do you think you should do? </a:t>
            </a:r>
          </a:p>
        </p:txBody>
      </p:sp>
      <p:sp>
        <p:nvSpPr>
          <p:cNvPr id="7" name="TextBox 6">
            <a:extLst>
              <a:ext uri="{FF2B5EF4-FFF2-40B4-BE49-F238E27FC236}">
                <a16:creationId xmlns:a16="http://schemas.microsoft.com/office/drawing/2014/main" id="{799C2372-AD99-6D22-57D9-08D4E052605D}"/>
              </a:ext>
            </a:extLst>
          </p:cNvPr>
          <p:cNvSpPr txBox="1"/>
          <p:nvPr/>
        </p:nvSpPr>
        <p:spPr>
          <a:xfrm>
            <a:off x="5867400" y="1117341"/>
            <a:ext cx="2819400" cy="523220"/>
          </a:xfrm>
          <a:prstGeom prst="rect">
            <a:avLst/>
          </a:prstGeom>
          <a:noFill/>
        </p:spPr>
        <p:txBody>
          <a:bodyPr wrap="square" rtlCol="0">
            <a:spAutoFit/>
          </a:bodyPr>
          <a:lstStyle/>
          <a:p>
            <a:r>
              <a:rPr lang="en-US" sz="2800" dirty="0"/>
              <a:t>Sorry b=m=slope</a:t>
            </a:r>
          </a:p>
        </p:txBody>
      </p:sp>
      <p:pic>
        <p:nvPicPr>
          <p:cNvPr id="9" name="Picture 8">
            <a:extLst>
              <a:ext uri="{FF2B5EF4-FFF2-40B4-BE49-F238E27FC236}">
                <a16:creationId xmlns:a16="http://schemas.microsoft.com/office/drawing/2014/main" id="{AC911D7C-1EF5-4B53-8D2B-4BB5A0F3EA7C}"/>
              </a:ext>
            </a:extLst>
          </p:cNvPr>
          <p:cNvPicPr>
            <a:picLocks noChangeAspect="1"/>
          </p:cNvPicPr>
          <p:nvPr/>
        </p:nvPicPr>
        <p:blipFill>
          <a:blip r:embed="rId4"/>
          <a:stretch>
            <a:fillRect/>
          </a:stretch>
        </p:blipFill>
        <p:spPr>
          <a:xfrm>
            <a:off x="3894314" y="4474368"/>
            <a:ext cx="5213243" cy="2108994"/>
          </a:xfrm>
          <a:prstGeom prst="rect">
            <a:avLst/>
          </a:prstGeom>
        </p:spPr>
      </p:pic>
      <p:graphicFrame>
        <p:nvGraphicFramePr>
          <p:cNvPr id="10" name="Object 9">
            <a:extLst>
              <a:ext uri="{FF2B5EF4-FFF2-40B4-BE49-F238E27FC236}">
                <a16:creationId xmlns:a16="http://schemas.microsoft.com/office/drawing/2014/main" id="{83476398-944E-6677-B4ED-EB5BF1BD6348}"/>
              </a:ext>
            </a:extLst>
          </p:cNvPr>
          <p:cNvGraphicFramePr>
            <a:graphicFrameLocks noChangeAspect="1"/>
          </p:cNvGraphicFramePr>
          <p:nvPr>
            <p:extLst>
              <p:ext uri="{D42A27DB-BD31-4B8C-83A1-F6EECF244321}">
                <p14:modId xmlns:p14="http://schemas.microsoft.com/office/powerpoint/2010/main" val="2490938418"/>
              </p:ext>
            </p:extLst>
          </p:nvPr>
        </p:nvGraphicFramePr>
        <p:xfrm>
          <a:off x="139148" y="4381501"/>
          <a:ext cx="3585831" cy="2463248"/>
        </p:xfrm>
        <a:graphic>
          <a:graphicData uri="http://schemas.openxmlformats.org/presentationml/2006/ole">
            <mc:AlternateContent xmlns:mc="http://schemas.openxmlformats.org/markup-compatibility/2006">
              <mc:Choice xmlns:v="urn:schemas-microsoft-com:vml" Requires="v">
                <p:oleObj name="Bitmap Image" r:id="rId5" imgW="3185280" imgH="2187000" progId="Paint.Picture">
                  <p:embed/>
                </p:oleObj>
              </mc:Choice>
              <mc:Fallback>
                <p:oleObj name="Bitmap Image" r:id="rId5" imgW="3185280" imgH="2187000" progId="Paint.Picture">
                  <p:embed/>
                  <p:pic>
                    <p:nvPicPr>
                      <p:cNvPr id="0" name=""/>
                      <p:cNvPicPr/>
                      <p:nvPr/>
                    </p:nvPicPr>
                    <p:blipFill>
                      <a:blip r:embed="rId6"/>
                      <a:stretch>
                        <a:fillRect/>
                      </a:stretch>
                    </p:blipFill>
                    <p:spPr>
                      <a:xfrm>
                        <a:off x="139148" y="4381501"/>
                        <a:ext cx="3585831" cy="246324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A063447-4528-E54D-424A-0000FBFBC95E}"/>
              </a:ext>
            </a:extLst>
          </p:cNvPr>
          <p:cNvSpPr txBox="1"/>
          <p:nvPr/>
        </p:nvSpPr>
        <p:spPr>
          <a:xfrm>
            <a:off x="712863" y="5151460"/>
            <a:ext cx="1219200" cy="923330"/>
          </a:xfrm>
          <a:prstGeom prst="rect">
            <a:avLst/>
          </a:prstGeom>
          <a:noFill/>
        </p:spPr>
        <p:txBody>
          <a:bodyPr wrap="square" rtlCol="0">
            <a:spAutoFit/>
          </a:bodyPr>
          <a:lstStyle/>
          <a:p>
            <a:pPr algn="ctr"/>
            <a:r>
              <a:rPr lang="en-US" dirty="0"/>
              <a:t>Too many sig figs though</a:t>
            </a:r>
          </a:p>
        </p:txBody>
      </p:sp>
    </p:spTree>
    <p:extLst>
      <p:ext uri="{BB962C8B-B14F-4D97-AF65-F5344CB8AC3E}">
        <p14:creationId xmlns:p14="http://schemas.microsoft.com/office/powerpoint/2010/main" val="42082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95FA-5697-C5C5-971D-733C7A76E6ED}"/>
              </a:ext>
            </a:extLst>
          </p:cNvPr>
          <p:cNvSpPr>
            <a:spLocks noGrp="1"/>
          </p:cNvSpPr>
          <p:nvPr>
            <p:ph type="title"/>
          </p:nvPr>
        </p:nvSpPr>
        <p:spPr>
          <a:xfrm>
            <a:off x="685800" y="369332"/>
            <a:ext cx="5943600" cy="1143000"/>
          </a:xfrm>
        </p:spPr>
        <p:txBody>
          <a:bodyPr>
            <a:normAutofit fontScale="90000"/>
          </a:bodyPr>
          <a:lstStyle/>
          <a:p>
            <a:r>
              <a:rPr lang="en-US" dirty="0"/>
              <a:t>What should you do if you think you have an outlier?</a:t>
            </a:r>
          </a:p>
        </p:txBody>
      </p:sp>
      <p:sp>
        <p:nvSpPr>
          <p:cNvPr id="3" name="Content Placeholder 2">
            <a:extLst>
              <a:ext uri="{FF2B5EF4-FFF2-40B4-BE49-F238E27FC236}">
                <a16:creationId xmlns:a16="http://schemas.microsoft.com/office/drawing/2014/main" id="{C676D17C-54E0-82EC-2FAC-43C2B2AEDCB3}"/>
              </a:ext>
            </a:extLst>
          </p:cNvPr>
          <p:cNvSpPr>
            <a:spLocks noGrp="1"/>
          </p:cNvSpPr>
          <p:nvPr>
            <p:ph idx="1"/>
          </p:nvPr>
        </p:nvSpPr>
        <p:spPr>
          <a:xfrm>
            <a:off x="137078" y="2362200"/>
            <a:ext cx="8915399" cy="5097462"/>
          </a:xfrm>
        </p:spPr>
        <p:txBody>
          <a:bodyPr>
            <a:normAutofit fontScale="77500" lnSpcReduction="20000"/>
          </a:bodyPr>
          <a:lstStyle/>
          <a:p>
            <a:pPr marL="514350" indent="-514350">
              <a:buFont typeface="+mj-lt"/>
              <a:buAutoNum type="arabicPeriod"/>
            </a:pPr>
            <a:r>
              <a:rPr lang="en-US" dirty="0"/>
              <a:t>Do you have any good reason to suspect why that measurement might not have worked?</a:t>
            </a:r>
          </a:p>
          <a:p>
            <a:pPr marL="514350" indent="-514350">
              <a:buFont typeface="+mj-lt"/>
              <a:buAutoNum type="arabicPeriod"/>
            </a:pPr>
            <a:r>
              <a:rPr lang="en-US" dirty="0"/>
              <a:t>Run the data with and without the outlier. If it doesn’t change the result much, I’d generally just keep it, but note that you did it both ways for the reader. They will wonder about that outlier too. </a:t>
            </a:r>
          </a:p>
          <a:p>
            <a:pPr marL="514350" indent="-514350">
              <a:buFont typeface="+mj-lt"/>
              <a:buAutoNum type="arabicPeriod"/>
            </a:pPr>
            <a:r>
              <a:rPr lang="en-US" dirty="0"/>
              <a:t>If it does change it a lot and you have reason to suspect that point is wrong, then you may remove that point. You could also considering changing its weight </a:t>
            </a:r>
            <a:r>
              <a:rPr lang="en-US" dirty="0">
                <a:solidFill>
                  <a:srgbClr val="00B050"/>
                </a:solidFill>
              </a:rPr>
              <a:t>if you have good reason</a:t>
            </a:r>
            <a:r>
              <a:rPr lang="en-US" dirty="0"/>
              <a:t>.</a:t>
            </a:r>
          </a:p>
          <a:p>
            <a:pPr marL="514350" indent="-514350">
              <a:buFont typeface="+mj-lt"/>
              <a:buAutoNum type="arabicPeriod"/>
            </a:pPr>
            <a:r>
              <a:rPr lang="en-US" dirty="0">
                <a:solidFill>
                  <a:srgbClr val="FF0000"/>
                </a:solidFill>
              </a:rPr>
              <a:t>DO NOT remove an outlier just because it makes your result closer to what you were expecting. </a:t>
            </a:r>
            <a:r>
              <a:rPr lang="en-US" b="1" dirty="0">
                <a:solidFill>
                  <a:srgbClr val="FF0000"/>
                </a:solidFill>
              </a:rPr>
              <a:t>That’s </a:t>
            </a:r>
            <a:r>
              <a:rPr lang="en-US" b="1" u="sng" dirty="0">
                <a:solidFill>
                  <a:srgbClr val="FF0000"/>
                </a:solidFill>
              </a:rPr>
              <a:t>confirmation bias</a:t>
            </a:r>
            <a:r>
              <a:rPr lang="en-US" b="1" dirty="0">
                <a:solidFill>
                  <a:srgbClr val="FF0000"/>
                </a:solidFill>
              </a:rPr>
              <a:t>! </a:t>
            </a:r>
            <a:r>
              <a:rPr lang="en-US" dirty="0">
                <a:solidFill>
                  <a:srgbClr val="FF0000"/>
                </a:solidFill>
              </a:rPr>
              <a:t>You may however run the data both ways and point out that removing it brings you closer, but DO NOT only remove.</a:t>
            </a:r>
          </a:p>
        </p:txBody>
      </p:sp>
      <p:pic>
        <p:nvPicPr>
          <p:cNvPr id="5" name="Picture 4">
            <a:extLst>
              <a:ext uri="{FF2B5EF4-FFF2-40B4-BE49-F238E27FC236}">
                <a16:creationId xmlns:a16="http://schemas.microsoft.com/office/drawing/2014/main" id="{74431BBA-862F-2BB0-7F66-DF6749A97415}"/>
              </a:ext>
            </a:extLst>
          </p:cNvPr>
          <p:cNvPicPr>
            <a:picLocks noChangeAspect="1"/>
          </p:cNvPicPr>
          <p:nvPr/>
        </p:nvPicPr>
        <p:blipFill>
          <a:blip r:embed="rId3"/>
          <a:stretch>
            <a:fillRect/>
          </a:stretch>
        </p:blipFill>
        <p:spPr>
          <a:xfrm>
            <a:off x="6858000" y="76200"/>
            <a:ext cx="2181225" cy="2329272"/>
          </a:xfrm>
          <a:prstGeom prst="rect">
            <a:avLst/>
          </a:prstGeom>
        </p:spPr>
      </p:pic>
      <p:sp>
        <p:nvSpPr>
          <p:cNvPr id="6" name="TextBox 5">
            <a:extLst>
              <a:ext uri="{FF2B5EF4-FFF2-40B4-BE49-F238E27FC236}">
                <a16:creationId xmlns:a16="http://schemas.microsoft.com/office/drawing/2014/main" id="{2C6CADBD-4548-965C-6C79-BE985E3E52F7}"/>
              </a:ext>
            </a:extLst>
          </p:cNvPr>
          <p:cNvSpPr txBox="1"/>
          <p:nvPr/>
        </p:nvSpPr>
        <p:spPr>
          <a:xfrm>
            <a:off x="8039721" y="0"/>
            <a:ext cx="683523"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07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99CB9-F791-E453-2C08-EC6E37CE2EBF}"/>
              </a:ext>
            </a:extLst>
          </p:cNvPr>
          <p:cNvPicPr>
            <a:picLocks noChangeAspect="1"/>
          </p:cNvPicPr>
          <p:nvPr/>
        </p:nvPicPr>
        <p:blipFill>
          <a:blip r:embed="rId2"/>
          <a:stretch>
            <a:fillRect/>
          </a:stretch>
        </p:blipFill>
        <p:spPr>
          <a:xfrm>
            <a:off x="-152400" y="0"/>
            <a:ext cx="7702543" cy="6858000"/>
          </a:xfrm>
          <a:prstGeom prst="rect">
            <a:avLst/>
          </a:prstGeom>
        </p:spPr>
      </p:pic>
      <p:sp>
        <p:nvSpPr>
          <p:cNvPr id="2" name="TextBox 1">
            <a:extLst>
              <a:ext uri="{FF2B5EF4-FFF2-40B4-BE49-F238E27FC236}">
                <a16:creationId xmlns:a16="http://schemas.microsoft.com/office/drawing/2014/main" id="{97D74196-5F56-1130-EB19-B440F2C65142}"/>
              </a:ext>
            </a:extLst>
          </p:cNvPr>
          <p:cNvSpPr txBox="1"/>
          <p:nvPr/>
        </p:nvSpPr>
        <p:spPr>
          <a:xfrm>
            <a:off x="5207000" y="81930"/>
            <a:ext cx="3886200" cy="6694140"/>
          </a:xfrm>
          <a:prstGeom prst="rect">
            <a:avLst/>
          </a:prstGeom>
          <a:solidFill>
            <a:schemeClr val="bg1"/>
          </a:solidFill>
          <a:ln>
            <a:solidFill>
              <a:schemeClr val="accent1"/>
            </a:solidFill>
          </a:ln>
        </p:spPr>
        <p:txBody>
          <a:bodyPr wrap="square" rtlCol="0">
            <a:spAutoFit/>
          </a:bodyPr>
          <a:lstStyle/>
          <a:p>
            <a:pPr algn="ctr"/>
            <a:r>
              <a:rPr lang="en-US" sz="3300" dirty="0"/>
              <a:t>It’s a lot but that’s why we have check ins. You don’t have to be finished, but the more finished you are, but better I can make sure you didn’t miss important stuff (I might not notice everything </a:t>
            </a:r>
            <a:r>
              <a:rPr lang="en-US" sz="3300" dirty="0" err="1"/>
              <a:t>fyi</a:t>
            </a:r>
            <a:r>
              <a:rPr lang="en-US" sz="3300" dirty="0"/>
              <a:t>). It’s kind of like having a progress meeting with an advisor. </a:t>
            </a:r>
          </a:p>
        </p:txBody>
      </p:sp>
      <p:sp>
        <p:nvSpPr>
          <p:cNvPr id="4" name="TextBox 3">
            <a:extLst>
              <a:ext uri="{FF2B5EF4-FFF2-40B4-BE49-F238E27FC236}">
                <a16:creationId xmlns:a16="http://schemas.microsoft.com/office/drawing/2014/main" id="{98FB0C7E-AD0E-BB92-4298-641DBA5EC441}"/>
              </a:ext>
            </a:extLst>
          </p:cNvPr>
          <p:cNvSpPr txBox="1"/>
          <p:nvPr/>
        </p:nvSpPr>
        <p:spPr>
          <a:xfrm rot="1297124">
            <a:off x="2783097" y="3630548"/>
            <a:ext cx="2895600" cy="769441"/>
          </a:xfrm>
          <a:prstGeom prst="rect">
            <a:avLst/>
          </a:prstGeom>
          <a:noFill/>
        </p:spPr>
        <p:txBody>
          <a:bodyPr wrap="square" rtlCol="0">
            <a:spAutoFit/>
          </a:bodyPr>
          <a:lstStyle/>
          <a:p>
            <a:r>
              <a:rPr lang="en-US" sz="4400" dirty="0">
                <a:solidFill>
                  <a:srgbClr val="FF0000"/>
                </a:solidFill>
              </a:rPr>
              <a:t>Questions?</a:t>
            </a:r>
          </a:p>
        </p:txBody>
      </p:sp>
    </p:spTree>
    <p:extLst>
      <p:ext uri="{BB962C8B-B14F-4D97-AF65-F5344CB8AC3E}">
        <p14:creationId xmlns:p14="http://schemas.microsoft.com/office/powerpoint/2010/main" val="229033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B3A9-7910-BFDA-5C7A-0DD1C4764200}"/>
              </a:ext>
            </a:extLst>
          </p:cNvPr>
          <p:cNvSpPr>
            <a:spLocks noGrp="1"/>
          </p:cNvSpPr>
          <p:nvPr>
            <p:ph type="title"/>
          </p:nvPr>
        </p:nvSpPr>
        <p:spPr/>
        <p:txBody>
          <a:bodyPr/>
          <a:lstStyle/>
          <a:p>
            <a:r>
              <a:rPr lang="en-US" dirty="0"/>
              <a:t>Course Grading</a:t>
            </a:r>
          </a:p>
        </p:txBody>
      </p:sp>
      <p:sp>
        <p:nvSpPr>
          <p:cNvPr id="3" name="Content Placeholder 2">
            <a:extLst>
              <a:ext uri="{FF2B5EF4-FFF2-40B4-BE49-F238E27FC236}">
                <a16:creationId xmlns:a16="http://schemas.microsoft.com/office/drawing/2014/main" id="{F162E8C4-60F8-1495-ED73-4D41DE1E5158}"/>
              </a:ext>
            </a:extLst>
          </p:cNvPr>
          <p:cNvSpPr>
            <a:spLocks noGrp="1"/>
          </p:cNvSpPr>
          <p:nvPr>
            <p:ph idx="1"/>
          </p:nvPr>
        </p:nvSpPr>
        <p:spPr>
          <a:xfrm>
            <a:off x="457200" y="1447800"/>
            <a:ext cx="8229600" cy="4525963"/>
          </a:xfrm>
        </p:spPr>
        <p:txBody>
          <a:bodyPr/>
          <a:lstStyle/>
          <a:p>
            <a:pPr marL="0" indent="0">
              <a:buNone/>
            </a:pPr>
            <a:r>
              <a:rPr lang="en-US" dirty="0"/>
              <a:t>Recommend looking through the rubrics to make sure you got the most critical items when turning in lab notebook and technical report. More detailed list of expectations are in the syllabus.</a:t>
            </a:r>
          </a:p>
        </p:txBody>
      </p:sp>
      <p:pic>
        <p:nvPicPr>
          <p:cNvPr id="6" name="Picture 5">
            <a:extLst>
              <a:ext uri="{FF2B5EF4-FFF2-40B4-BE49-F238E27FC236}">
                <a16:creationId xmlns:a16="http://schemas.microsoft.com/office/drawing/2014/main" id="{D1D02B72-7D57-4DF7-30A0-F4F9368AB8A9}"/>
              </a:ext>
            </a:extLst>
          </p:cNvPr>
          <p:cNvPicPr>
            <a:picLocks noChangeAspect="1"/>
          </p:cNvPicPr>
          <p:nvPr/>
        </p:nvPicPr>
        <p:blipFill>
          <a:blip r:embed="rId2"/>
          <a:stretch>
            <a:fillRect/>
          </a:stretch>
        </p:blipFill>
        <p:spPr>
          <a:xfrm>
            <a:off x="70429" y="4059237"/>
            <a:ext cx="9073571" cy="2798763"/>
          </a:xfrm>
          <a:prstGeom prst="rect">
            <a:avLst/>
          </a:prstGeom>
        </p:spPr>
      </p:pic>
    </p:spTree>
    <p:extLst>
      <p:ext uri="{BB962C8B-B14F-4D97-AF65-F5344CB8AC3E}">
        <p14:creationId xmlns:p14="http://schemas.microsoft.com/office/powerpoint/2010/main" val="3065407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0B1A-3646-3B1D-810E-693224DF0345}"/>
              </a:ext>
            </a:extLst>
          </p:cNvPr>
          <p:cNvSpPr>
            <a:spLocks noGrp="1"/>
          </p:cNvSpPr>
          <p:nvPr>
            <p:ph type="title"/>
          </p:nvPr>
        </p:nvSpPr>
        <p:spPr>
          <a:xfrm>
            <a:off x="457200" y="-12700"/>
            <a:ext cx="8229600" cy="1143000"/>
          </a:xfrm>
        </p:spPr>
        <p:txBody>
          <a:bodyPr/>
          <a:lstStyle/>
          <a:p>
            <a:r>
              <a:rPr lang="en-US" dirty="0"/>
              <a:t>Where to Start on Experiments</a:t>
            </a:r>
          </a:p>
        </p:txBody>
      </p:sp>
      <p:sp>
        <p:nvSpPr>
          <p:cNvPr id="3" name="Content Placeholder 2">
            <a:extLst>
              <a:ext uri="{FF2B5EF4-FFF2-40B4-BE49-F238E27FC236}">
                <a16:creationId xmlns:a16="http://schemas.microsoft.com/office/drawing/2014/main" id="{F510C49F-87B5-84A7-1160-B0EE24502E52}"/>
              </a:ext>
            </a:extLst>
          </p:cNvPr>
          <p:cNvSpPr>
            <a:spLocks noGrp="1"/>
          </p:cNvSpPr>
          <p:nvPr>
            <p:ph idx="1"/>
          </p:nvPr>
        </p:nvSpPr>
        <p:spPr>
          <a:xfrm>
            <a:off x="0" y="1143000"/>
            <a:ext cx="9144000" cy="5592762"/>
          </a:xfrm>
        </p:spPr>
        <p:txBody>
          <a:bodyPr>
            <a:normAutofit fontScale="85000" lnSpcReduction="10000"/>
          </a:bodyPr>
          <a:lstStyle/>
          <a:p>
            <a:r>
              <a:rPr lang="en-US" dirty="0"/>
              <a:t>First: read the experiment description</a:t>
            </a:r>
          </a:p>
          <a:p>
            <a:r>
              <a:rPr lang="en-US" dirty="0"/>
              <a:t>Description will sometimes encourage other reading, including manuals (manuals are on the class website)</a:t>
            </a:r>
          </a:p>
          <a:p>
            <a:r>
              <a:rPr lang="en-US" dirty="0"/>
              <a:t>The sample data analysis required for the pre-lab sometimes takes longer than you think so don’t put it off. Once you do it, you’ll basically know what you need to do once you have your own measurements.</a:t>
            </a:r>
          </a:p>
          <a:p>
            <a:r>
              <a:rPr lang="en-US" dirty="0"/>
              <a:t>Most mistakes will be caught at either the pre-lab check in or when grading the pre-lab. I’m not perfect, so I can’t promise to catch everything; see rubric! When I grade it, I will look over everything more thoroughly, and sometimes that means I notice more things, but even sometimes when grading the pre-lab, it is possible that a misunderstanding could go unnoticed. I do my best, but I can’t read your minds.  </a:t>
            </a:r>
          </a:p>
        </p:txBody>
      </p:sp>
    </p:spTree>
    <p:extLst>
      <p:ext uri="{BB962C8B-B14F-4D97-AF65-F5344CB8AC3E}">
        <p14:creationId xmlns:p14="http://schemas.microsoft.com/office/powerpoint/2010/main" val="355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C8D7-AA0C-E46B-2658-BF46D6AF17FA}"/>
              </a:ext>
            </a:extLst>
          </p:cNvPr>
          <p:cNvSpPr>
            <a:spLocks noGrp="1"/>
          </p:cNvSpPr>
          <p:nvPr>
            <p:ph type="title"/>
          </p:nvPr>
        </p:nvSpPr>
        <p:spPr/>
        <p:txBody>
          <a:bodyPr/>
          <a:lstStyle/>
          <a:p>
            <a:r>
              <a:rPr lang="en-US" dirty="0"/>
              <a:t>Let’s Look at Some Lab Notebooks</a:t>
            </a:r>
          </a:p>
        </p:txBody>
      </p:sp>
      <p:sp>
        <p:nvSpPr>
          <p:cNvPr id="3" name="Content Placeholder 2">
            <a:extLst>
              <a:ext uri="{FF2B5EF4-FFF2-40B4-BE49-F238E27FC236}">
                <a16:creationId xmlns:a16="http://schemas.microsoft.com/office/drawing/2014/main" id="{0CAA3743-BC3D-C0E7-4B71-A4E9B1E3FBD0}"/>
              </a:ext>
            </a:extLst>
          </p:cNvPr>
          <p:cNvSpPr>
            <a:spLocks noGrp="1"/>
          </p:cNvSpPr>
          <p:nvPr>
            <p:ph idx="1"/>
          </p:nvPr>
        </p:nvSpPr>
        <p:spPr>
          <a:xfrm>
            <a:off x="457200" y="1600201"/>
            <a:ext cx="8229600" cy="1905000"/>
          </a:xfrm>
        </p:spPr>
        <p:txBody>
          <a:bodyPr>
            <a:normAutofit/>
          </a:bodyPr>
          <a:lstStyle/>
          <a:p>
            <a:pPr marL="0" indent="0" algn="ctr">
              <a:buNone/>
            </a:pPr>
            <a:r>
              <a:rPr lang="en-US" sz="4800" dirty="0"/>
              <a:t>What do you notice?</a:t>
            </a:r>
          </a:p>
        </p:txBody>
      </p:sp>
      <p:sp>
        <p:nvSpPr>
          <p:cNvPr id="4" name="TextBox 3">
            <a:extLst>
              <a:ext uri="{FF2B5EF4-FFF2-40B4-BE49-F238E27FC236}">
                <a16:creationId xmlns:a16="http://schemas.microsoft.com/office/drawing/2014/main" id="{EBB3A721-C6A5-F538-A729-A58E82F2D55A}"/>
              </a:ext>
            </a:extLst>
          </p:cNvPr>
          <p:cNvSpPr txBox="1"/>
          <p:nvPr/>
        </p:nvSpPr>
        <p:spPr>
          <a:xfrm>
            <a:off x="2133600" y="2971800"/>
            <a:ext cx="4953000" cy="3046988"/>
          </a:xfrm>
          <a:prstGeom prst="rect">
            <a:avLst/>
          </a:prstGeom>
          <a:noFill/>
        </p:spPr>
        <p:txBody>
          <a:bodyPr wrap="square" rtlCol="0">
            <a:spAutoFit/>
          </a:bodyPr>
          <a:lstStyle/>
          <a:p>
            <a:pPr algn="ctr"/>
            <a:r>
              <a:rPr lang="en-US" sz="4800" dirty="0">
                <a:solidFill>
                  <a:srgbClr val="FF0000"/>
                </a:solidFill>
              </a:rPr>
              <a:t>Delayed to next Thursday due to needing to be a virtual class today. </a:t>
            </a:r>
          </a:p>
        </p:txBody>
      </p:sp>
    </p:spTree>
    <p:extLst>
      <p:ext uri="{BB962C8B-B14F-4D97-AF65-F5344CB8AC3E}">
        <p14:creationId xmlns:p14="http://schemas.microsoft.com/office/powerpoint/2010/main" val="368430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 y="0"/>
            <a:ext cx="8915400" cy="769441"/>
          </a:xfrm>
          <a:prstGeom prst="rect">
            <a:avLst/>
          </a:prstGeom>
          <a:noFill/>
          <a:ln w="9525">
            <a:noFill/>
            <a:miter lim="800000"/>
            <a:headEnd/>
            <a:tailEnd/>
          </a:ln>
          <a:effectLst/>
        </p:spPr>
        <p:txBody>
          <a:bodyPr wrap="square">
            <a:spAutoFit/>
          </a:bodyPr>
          <a:lstStyle/>
          <a:p>
            <a:pPr algn="ctr">
              <a:spcBef>
                <a:spcPct val="50000"/>
              </a:spcBef>
            </a:pPr>
            <a:r>
              <a:rPr lang="en-US" sz="4400" b="1" dirty="0">
                <a:latin typeface="+mn-lt"/>
              </a:rPr>
              <a:t>My Work: Surface &amp; Interface Physics</a:t>
            </a:r>
          </a:p>
        </p:txBody>
      </p:sp>
      <p:sp>
        <p:nvSpPr>
          <p:cNvPr id="7" name="Rectangle 6"/>
          <p:cNvSpPr/>
          <p:nvPr/>
        </p:nvSpPr>
        <p:spPr>
          <a:xfrm>
            <a:off x="5791200" y="6248400"/>
            <a:ext cx="1396779" cy="646331"/>
          </a:xfrm>
          <a:prstGeom prst="rect">
            <a:avLst/>
          </a:prstGeom>
        </p:spPr>
        <p:txBody>
          <a:bodyPr wrap="square">
            <a:spAutoFit/>
          </a:bodyPr>
          <a:lstStyle/>
          <a:p>
            <a:pPr algn="ctr"/>
            <a:r>
              <a:rPr lang="en-US" dirty="0" err="1">
                <a:solidFill>
                  <a:srgbClr val="003399"/>
                </a:solidFill>
              </a:rPr>
              <a:t>Delafossites</a:t>
            </a:r>
            <a:r>
              <a:rPr lang="en-US" dirty="0">
                <a:solidFill>
                  <a:srgbClr val="003399"/>
                </a:solidFill>
              </a:rPr>
              <a:t> ABO</a:t>
            </a:r>
            <a:r>
              <a:rPr lang="en-US" baseline="-25000" dirty="0">
                <a:solidFill>
                  <a:srgbClr val="003399"/>
                </a:solidFill>
              </a:rPr>
              <a:t>2</a:t>
            </a:r>
            <a:endParaRPr lang="en-US" baseline="-25000" dirty="0"/>
          </a:p>
        </p:txBody>
      </p:sp>
      <p:sp>
        <p:nvSpPr>
          <p:cNvPr id="10" name="Rectangle 9"/>
          <p:cNvSpPr/>
          <p:nvPr/>
        </p:nvSpPr>
        <p:spPr>
          <a:xfrm>
            <a:off x="3176001" y="2887694"/>
            <a:ext cx="3001450" cy="646331"/>
          </a:xfrm>
          <a:prstGeom prst="rect">
            <a:avLst/>
          </a:prstGeom>
        </p:spPr>
        <p:txBody>
          <a:bodyPr wrap="square">
            <a:spAutoFit/>
          </a:bodyPr>
          <a:lstStyle/>
          <a:p>
            <a:pPr algn="ctr"/>
            <a:r>
              <a:rPr lang="en-US" dirty="0">
                <a:solidFill>
                  <a:srgbClr val="003399"/>
                </a:solidFill>
              </a:rPr>
              <a:t>Helping NASA optimize their new single photon detectors</a:t>
            </a:r>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6" y="835715"/>
            <a:ext cx="2918437" cy="56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9234" name="Picture 2" descr="https://encrypted-tbn1.gstatic.com/images?q=tbn:ANd9GcSu34S-fu911jZfDdfObyozPb-bE0TqyLHCPylcUoHeya49i3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042" y="3603512"/>
            <a:ext cx="1970465" cy="27235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158816" y="6253247"/>
            <a:ext cx="1878050" cy="646331"/>
          </a:xfrm>
          <a:prstGeom prst="rect">
            <a:avLst/>
          </a:prstGeom>
        </p:spPr>
        <p:txBody>
          <a:bodyPr wrap="square">
            <a:spAutoFit/>
          </a:bodyPr>
          <a:lstStyle/>
          <a:p>
            <a:pPr algn="ctr"/>
            <a:r>
              <a:rPr lang="en-US" dirty="0">
                <a:solidFill>
                  <a:srgbClr val="003399"/>
                </a:solidFill>
              </a:rPr>
              <a:t>Topological Insulators</a:t>
            </a:r>
            <a:endParaRPr lang="en-US" dirty="0"/>
          </a:p>
        </p:txBody>
      </p:sp>
      <p:pic>
        <p:nvPicPr>
          <p:cNvPr id="4792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356768"/>
            <a:ext cx="1118565" cy="2163264"/>
          </a:xfrm>
          <a:prstGeom prst="rect">
            <a:avLst/>
          </a:prstGeom>
          <a:noFill/>
          <a:ln>
            <a:noFill/>
          </a:ln>
          <a:effectLst/>
          <a:scene3d>
            <a:camera prst="isometricOffAxis2Left"/>
            <a:lightRig rig="threePt" dir="t"/>
          </a:scene3d>
          <a:sp3d extrusionH="12700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273973" y="1071239"/>
            <a:ext cx="1243440" cy="923330"/>
          </a:xfrm>
          <a:prstGeom prst="rect">
            <a:avLst/>
          </a:prstGeom>
        </p:spPr>
        <p:txBody>
          <a:bodyPr wrap="square">
            <a:spAutoFit/>
          </a:bodyPr>
          <a:lstStyle/>
          <a:p>
            <a:pPr algn="ctr"/>
            <a:r>
              <a:rPr lang="en-US" dirty="0">
                <a:solidFill>
                  <a:srgbClr val="003399"/>
                </a:solidFill>
              </a:rPr>
              <a:t>Magnetic Dead Layers</a:t>
            </a:r>
            <a:endParaRPr lang="en-US" dirty="0"/>
          </a:p>
        </p:txBody>
      </p:sp>
      <p:pic>
        <p:nvPicPr>
          <p:cNvPr id="17" name="Picture 2" descr="QRCo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972" y="2546208"/>
            <a:ext cx="807978" cy="807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rot="10800000">
            <a:off x="6070552" y="3581400"/>
            <a:ext cx="941334" cy="2686245"/>
          </a:xfrm>
          <a:prstGeom prst="rect">
            <a:avLst/>
          </a:prstGeom>
        </p:spPr>
      </p:pic>
      <p:sp>
        <p:nvSpPr>
          <p:cNvPr id="19" name="Rectangle 18">
            <a:extLst>
              <a:ext uri="{FF2B5EF4-FFF2-40B4-BE49-F238E27FC236}">
                <a16:creationId xmlns:a16="http://schemas.microsoft.com/office/drawing/2014/main" id="{1D96D619-BF45-45A7-B1C6-851B24D0CDC0}"/>
              </a:ext>
            </a:extLst>
          </p:cNvPr>
          <p:cNvSpPr/>
          <p:nvPr/>
        </p:nvSpPr>
        <p:spPr>
          <a:xfrm>
            <a:off x="161196" y="6497852"/>
            <a:ext cx="2734404" cy="369332"/>
          </a:xfrm>
          <a:prstGeom prst="rect">
            <a:avLst/>
          </a:prstGeom>
        </p:spPr>
        <p:txBody>
          <a:bodyPr wrap="square">
            <a:spAutoFit/>
          </a:bodyPr>
          <a:lstStyle/>
          <a:p>
            <a:pPr algn="ctr"/>
            <a:r>
              <a:rPr lang="en-US" dirty="0">
                <a:solidFill>
                  <a:srgbClr val="003399"/>
                </a:solidFill>
              </a:rPr>
              <a:t>Perovskites ABO</a:t>
            </a:r>
            <a:r>
              <a:rPr lang="en-US" baseline="-25000" dirty="0">
                <a:solidFill>
                  <a:srgbClr val="003399"/>
                </a:solidFill>
              </a:rPr>
              <a:t>3</a:t>
            </a:r>
            <a:r>
              <a:rPr lang="en-US" dirty="0">
                <a:solidFill>
                  <a:srgbClr val="003399"/>
                </a:solidFill>
              </a:rPr>
              <a:t> layers</a:t>
            </a:r>
            <a:endParaRPr lang="en-US" baseline="-25000" dirty="0"/>
          </a:p>
        </p:txBody>
      </p:sp>
      <p:pic>
        <p:nvPicPr>
          <p:cNvPr id="3" name="Picture 2">
            <a:extLst>
              <a:ext uri="{FF2B5EF4-FFF2-40B4-BE49-F238E27FC236}">
                <a16:creationId xmlns:a16="http://schemas.microsoft.com/office/drawing/2014/main" id="{F25690EE-C5E7-4C33-8FBF-D54D1A8BB0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2427" y="914372"/>
            <a:ext cx="2985120" cy="1990081"/>
          </a:xfrm>
          <a:prstGeom prst="rect">
            <a:avLst/>
          </a:prstGeom>
        </p:spPr>
      </p:pic>
      <p:sp>
        <p:nvSpPr>
          <p:cNvPr id="20" name="Rectangle 19">
            <a:extLst>
              <a:ext uri="{FF2B5EF4-FFF2-40B4-BE49-F238E27FC236}">
                <a16:creationId xmlns:a16="http://schemas.microsoft.com/office/drawing/2014/main" id="{AD443860-0FBB-46C7-BE08-785A560ED6E7}"/>
              </a:ext>
            </a:extLst>
          </p:cNvPr>
          <p:cNvSpPr/>
          <p:nvPr/>
        </p:nvSpPr>
        <p:spPr>
          <a:xfrm>
            <a:off x="3196709" y="6249729"/>
            <a:ext cx="2636147" cy="646331"/>
          </a:xfrm>
          <a:prstGeom prst="rect">
            <a:avLst/>
          </a:prstGeom>
        </p:spPr>
        <p:txBody>
          <a:bodyPr wrap="square">
            <a:spAutoFit/>
          </a:bodyPr>
          <a:lstStyle/>
          <a:p>
            <a:pPr algn="ctr"/>
            <a:r>
              <a:rPr lang="en-US" dirty="0">
                <a:solidFill>
                  <a:srgbClr val="003399"/>
                </a:solidFill>
              </a:rPr>
              <a:t>Lot of element specific beamline work</a:t>
            </a:r>
            <a:endParaRPr lang="en-US" dirty="0"/>
          </a:p>
        </p:txBody>
      </p:sp>
      <p:pic>
        <p:nvPicPr>
          <p:cNvPr id="22" name="Picture 10">
            <a:extLst>
              <a:ext uri="{FF2B5EF4-FFF2-40B4-BE49-F238E27FC236}">
                <a16:creationId xmlns:a16="http://schemas.microsoft.com/office/drawing/2014/main" id="{075779E4-4B8E-49F6-A43D-E7F1F0AEE36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711" y="3534829"/>
            <a:ext cx="1728577" cy="26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9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479234"/>
                                        </p:tgtEl>
                                        <p:attrNameLst>
                                          <p:attrName>style.visibility</p:attrName>
                                        </p:attrNameLst>
                                      </p:cBhvr>
                                      <p:to>
                                        <p:strVal val="visible"/>
                                      </p:to>
                                    </p:set>
                                    <p:anim calcmode="lin" valueType="num">
                                      <p:cBhvr additive="base">
                                        <p:cTn id="15" dur="500" fill="hold"/>
                                        <p:tgtEl>
                                          <p:spTgt spid="479234"/>
                                        </p:tgtEl>
                                        <p:attrNameLst>
                                          <p:attrName>ppt_x</p:attrName>
                                        </p:attrNameLst>
                                      </p:cBhvr>
                                      <p:tavLst>
                                        <p:tav tm="0">
                                          <p:val>
                                            <p:strVal val="1+#ppt_w/2"/>
                                          </p:val>
                                        </p:tav>
                                        <p:tav tm="100000">
                                          <p:val>
                                            <p:strVal val="#ppt_x"/>
                                          </p:val>
                                        </p:tav>
                                      </p:tavLst>
                                    </p:anim>
                                    <p:anim calcmode="lin" valueType="num">
                                      <p:cBhvr additive="base">
                                        <p:cTn id="16" dur="500" fill="hold"/>
                                        <p:tgtEl>
                                          <p:spTgt spid="47923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79236"/>
                                        </p:tgtEl>
                                        <p:attrNameLst>
                                          <p:attrName>style.visibility</p:attrName>
                                        </p:attrNameLst>
                                      </p:cBhvr>
                                      <p:to>
                                        <p:strVal val="visible"/>
                                      </p:to>
                                    </p:set>
                                    <p:anim calcmode="lin" valueType="num">
                                      <p:cBhvr additive="base">
                                        <p:cTn id="29" dur="500" fill="hold"/>
                                        <p:tgtEl>
                                          <p:spTgt spid="479236"/>
                                        </p:tgtEl>
                                        <p:attrNameLst>
                                          <p:attrName>ppt_x</p:attrName>
                                        </p:attrNameLst>
                                      </p:cBhvr>
                                      <p:tavLst>
                                        <p:tav tm="0">
                                          <p:val>
                                            <p:strVal val="1+#ppt_w/2"/>
                                          </p:val>
                                        </p:tav>
                                        <p:tav tm="100000">
                                          <p:val>
                                            <p:strVal val="#ppt_x"/>
                                          </p:val>
                                        </p:tav>
                                      </p:tavLst>
                                    </p:anim>
                                    <p:anim calcmode="lin" valueType="num">
                                      <p:cBhvr additive="base">
                                        <p:cTn id="30" dur="500" fill="hold"/>
                                        <p:tgtEl>
                                          <p:spTgt spid="47923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8" grpId="0"/>
      <p:bldP spid="21"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3"/>
          <a:srcRect/>
          <a:stretch>
            <a:fillRect/>
          </a:stretch>
        </p:blipFill>
        <p:spPr bwMode="auto">
          <a:xfrm>
            <a:off x="4551029" y="1081127"/>
            <a:ext cx="4419600" cy="2932113"/>
          </a:xfrm>
          <a:prstGeom prst="rect">
            <a:avLst/>
          </a:prstGeom>
          <a:noFill/>
          <a:ln w="9525">
            <a:noFill/>
            <a:miter lim="800000"/>
            <a:headEnd/>
            <a:tailEnd/>
          </a:ln>
        </p:spPr>
      </p:pic>
      <p:sp>
        <p:nvSpPr>
          <p:cNvPr id="11270" name="Text Box 8"/>
          <p:cNvSpPr txBox="1">
            <a:spLocks noChangeArrowheads="1"/>
          </p:cNvSpPr>
          <p:nvPr/>
        </p:nvSpPr>
        <p:spPr bwMode="auto">
          <a:xfrm>
            <a:off x="838200" y="0"/>
            <a:ext cx="7467600" cy="762000"/>
          </a:xfrm>
          <a:prstGeom prst="rect">
            <a:avLst/>
          </a:prstGeom>
          <a:noFill/>
          <a:ln w="9525">
            <a:noFill/>
            <a:miter lim="800000"/>
            <a:headEnd/>
            <a:tailEnd/>
          </a:ln>
        </p:spPr>
        <p:txBody>
          <a:bodyPr>
            <a:spAutoFit/>
          </a:bodyPr>
          <a:lstStyle/>
          <a:p>
            <a:pPr algn="ctr">
              <a:spcBef>
                <a:spcPct val="50000"/>
              </a:spcBef>
            </a:pPr>
            <a:r>
              <a:rPr lang="en-US" sz="4400" b="1" dirty="0"/>
              <a:t>Measurement Techniques</a:t>
            </a:r>
          </a:p>
        </p:txBody>
      </p:sp>
      <p:sp>
        <p:nvSpPr>
          <p:cNvPr id="11271" name="Text Box 9"/>
          <p:cNvSpPr txBox="1">
            <a:spLocks noChangeArrowheads="1"/>
          </p:cNvSpPr>
          <p:nvPr/>
        </p:nvSpPr>
        <p:spPr bwMode="auto">
          <a:xfrm>
            <a:off x="112267" y="613589"/>
            <a:ext cx="4281934" cy="2970044"/>
          </a:xfrm>
          <a:prstGeom prst="rect">
            <a:avLst/>
          </a:prstGeom>
          <a:noFill/>
          <a:ln w="9525">
            <a:noFill/>
            <a:miter lim="800000"/>
            <a:headEnd/>
            <a:tailEnd/>
          </a:ln>
        </p:spPr>
        <p:txBody>
          <a:bodyPr wrap="square">
            <a:spAutoFit/>
          </a:bodyPr>
          <a:lstStyle/>
          <a:p>
            <a:pPr algn="ctr">
              <a:spcBef>
                <a:spcPct val="50000"/>
              </a:spcBef>
            </a:pPr>
            <a:r>
              <a:rPr lang="en-US" sz="2200" dirty="0"/>
              <a:t>WVU: Growth &amp; Nonlinear Optics</a:t>
            </a:r>
          </a:p>
          <a:p>
            <a:pPr algn="ctr">
              <a:spcBef>
                <a:spcPct val="50000"/>
              </a:spcBef>
            </a:pPr>
            <a:endParaRPr lang="en-US" sz="2200" dirty="0"/>
          </a:p>
          <a:p>
            <a:pPr algn="ctr">
              <a:spcBef>
                <a:spcPct val="50000"/>
              </a:spcBef>
            </a:pPr>
            <a:endParaRPr lang="en-US" sz="2200" dirty="0"/>
          </a:p>
          <a:p>
            <a:pPr algn="ctr">
              <a:spcBef>
                <a:spcPct val="50000"/>
              </a:spcBef>
            </a:pPr>
            <a:endParaRPr lang="en-US" sz="2200" dirty="0"/>
          </a:p>
          <a:p>
            <a:pPr algn="ctr">
              <a:spcBef>
                <a:spcPct val="50000"/>
              </a:spcBef>
            </a:pPr>
            <a:endParaRPr lang="en-US" sz="2200" dirty="0"/>
          </a:p>
          <a:p>
            <a:pPr algn="ctr">
              <a:spcBef>
                <a:spcPct val="50000"/>
              </a:spcBef>
            </a:pPr>
            <a:endParaRPr lang="en-US" sz="2200" dirty="0"/>
          </a:p>
        </p:txBody>
      </p:sp>
      <p:sp>
        <p:nvSpPr>
          <p:cNvPr id="57354" name="Text Box 10"/>
          <p:cNvSpPr txBox="1">
            <a:spLocks noChangeArrowheads="1"/>
          </p:cNvSpPr>
          <p:nvPr/>
        </p:nvSpPr>
        <p:spPr bwMode="auto">
          <a:xfrm>
            <a:off x="4495800" y="4066163"/>
            <a:ext cx="4535933" cy="1877437"/>
          </a:xfrm>
          <a:prstGeom prst="rect">
            <a:avLst/>
          </a:prstGeom>
          <a:noFill/>
          <a:ln w="9525">
            <a:noFill/>
            <a:miter lim="800000"/>
            <a:headEnd/>
            <a:tailEnd/>
          </a:ln>
        </p:spPr>
        <p:txBody>
          <a:bodyPr wrap="square">
            <a:spAutoFit/>
          </a:bodyPr>
          <a:lstStyle/>
          <a:p>
            <a:pPr algn="ctr">
              <a:spcBef>
                <a:spcPct val="50000"/>
              </a:spcBef>
            </a:pPr>
            <a:r>
              <a:rPr lang="en-US" sz="2000" dirty="0"/>
              <a:t>Synchrotron Techniques At National Labs: </a:t>
            </a:r>
          </a:p>
          <a:p>
            <a:pPr algn="ctr">
              <a:spcBef>
                <a:spcPct val="50000"/>
              </a:spcBef>
            </a:pPr>
            <a:r>
              <a:rPr lang="en-US" sz="2400" dirty="0"/>
              <a:t>X-ray Absorption Spectroscopy</a:t>
            </a:r>
          </a:p>
          <a:p>
            <a:pPr algn="ctr">
              <a:spcBef>
                <a:spcPct val="50000"/>
              </a:spcBef>
            </a:pPr>
            <a:r>
              <a:rPr lang="en-US" sz="2400" dirty="0"/>
              <a:t>Photoemission Electron Microscopy (PEEM)</a:t>
            </a:r>
          </a:p>
        </p:txBody>
      </p:sp>
      <p:sp>
        <p:nvSpPr>
          <p:cNvPr id="57355" name="Text Box 11"/>
          <p:cNvSpPr txBox="1">
            <a:spLocks noChangeArrowheads="1"/>
          </p:cNvSpPr>
          <p:nvPr/>
        </p:nvSpPr>
        <p:spPr bwMode="auto">
          <a:xfrm>
            <a:off x="4749800" y="1066800"/>
            <a:ext cx="4038600" cy="457200"/>
          </a:xfrm>
          <a:prstGeom prst="rect">
            <a:avLst/>
          </a:prstGeom>
          <a:noFill/>
          <a:ln w="9525">
            <a:noFill/>
            <a:miter lim="800000"/>
            <a:headEnd/>
            <a:tailEnd/>
          </a:ln>
        </p:spPr>
        <p:txBody>
          <a:bodyPr>
            <a:spAutoFit/>
          </a:bodyPr>
          <a:lstStyle/>
          <a:p>
            <a:pPr algn="ctr">
              <a:spcBef>
                <a:spcPct val="50000"/>
              </a:spcBef>
            </a:pPr>
            <a:r>
              <a:rPr lang="en-US" sz="2400" b="1"/>
              <a:t>San Francisco</a:t>
            </a:r>
          </a:p>
        </p:txBody>
      </p:sp>
      <p:sp>
        <p:nvSpPr>
          <p:cNvPr id="12" name="Text Box 176"/>
          <p:cNvSpPr txBox="1">
            <a:spLocks noChangeArrowheads="1"/>
          </p:cNvSpPr>
          <p:nvPr/>
        </p:nvSpPr>
        <p:spPr bwMode="auto">
          <a:xfrm>
            <a:off x="304800" y="5996523"/>
            <a:ext cx="8534400" cy="830997"/>
          </a:xfrm>
          <a:prstGeom prst="rect">
            <a:avLst/>
          </a:prstGeom>
          <a:solidFill>
            <a:srgbClr val="FFCC00"/>
          </a:solidFill>
          <a:ln w="9525">
            <a:solidFill>
              <a:schemeClr val="accent2"/>
            </a:solidFill>
            <a:miter lim="800000"/>
            <a:headEnd/>
            <a:tailEnd/>
          </a:ln>
          <a:scene3d>
            <a:camera prst="orthographicFront"/>
            <a:lightRig rig="threePt" dir="t"/>
          </a:scene3d>
          <a:sp3d>
            <a:bevelT/>
          </a:sp3d>
        </p:spPr>
        <p:txBody>
          <a:bodyPr wrap="square">
            <a:spAutoFit/>
          </a:bodyPr>
          <a:lstStyle/>
          <a:p>
            <a:pPr algn="ctr">
              <a:spcBef>
                <a:spcPct val="50000"/>
              </a:spcBef>
            </a:pPr>
            <a:r>
              <a:rPr lang="en-US" sz="2400" dirty="0">
                <a:solidFill>
                  <a:srgbClr val="003399"/>
                </a:solidFill>
              </a:rPr>
              <a:t>Beyond the standard techniques (XRD, VSM, TEM, etc.), we focus on unique interfacial measurement techniques. </a:t>
            </a:r>
          </a:p>
        </p:txBody>
      </p:sp>
      <p:pic>
        <p:nvPicPr>
          <p:cNvPr id="9" name="Picture 8">
            <a:extLst>
              <a:ext uri="{FF2B5EF4-FFF2-40B4-BE49-F238E27FC236}">
                <a16:creationId xmlns:a16="http://schemas.microsoft.com/office/drawing/2014/main" id="{D3354715-87BF-47E6-9703-1BE4F997776C}"/>
              </a:ext>
            </a:extLst>
          </p:cNvPr>
          <p:cNvPicPr>
            <a:picLocks noChangeAspect="1"/>
          </p:cNvPicPr>
          <p:nvPr/>
        </p:nvPicPr>
        <p:blipFill>
          <a:blip r:embed="rId4"/>
          <a:stretch>
            <a:fillRect/>
          </a:stretch>
        </p:blipFill>
        <p:spPr>
          <a:xfrm>
            <a:off x="838200" y="1081753"/>
            <a:ext cx="3509210" cy="2996442"/>
          </a:xfrm>
          <a:prstGeom prst="rect">
            <a:avLst/>
          </a:prstGeom>
          <a:ln>
            <a:noFill/>
          </a:ln>
          <a:effectLst>
            <a:outerShdw blurRad="292100" dist="139700" dir="2700000" algn="tl" rotWithShape="0">
              <a:srgbClr val="333333">
                <a:alpha val="65000"/>
              </a:srgbClr>
            </a:outerShdw>
          </a:effectLst>
        </p:spPr>
      </p:pic>
      <p:pic>
        <p:nvPicPr>
          <p:cNvPr id="82945" name="Picture 1"/>
          <p:cNvPicPr>
            <a:picLocks noChangeAspect="1" noChangeArrowheads="1"/>
          </p:cNvPicPr>
          <p:nvPr/>
        </p:nvPicPr>
        <p:blipFill>
          <a:blip r:embed="rId5" cstate="print"/>
          <a:srcRect/>
          <a:stretch>
            <a:fillRect/>
          </a:stretch>
        </p:blipFill>
        <p:spPr bwMode="auto">
          <a:xfrm>
            <a:off x="785223" y="3240099"/>
            <a:ext cx="3562187" cy="2660645"/>
          </a:xfrm>
          <a:prstGeom prst="rect">
            <a:avLst/>
          </a:prstGeom>
          <a:noFill/>
          <a:ln w="9525">
            <a:noFill/>
            <a:miter lim="800000"/>
            <a:headEnd/>
            <a:tailEnd/>
          </a:ln>
          <a:effectLst/>
        </p:spPr>
      </p:pic>
    </p:spTree>
    <p:extLst>
      <p:ext uri="{BB962C8B-B14F-4D97-AF65-F5344CB8AC3E}">
        <p14:creationId xmlns:p14="http://schemas.microsoft.com/office/powerpoint/2010/main" val="27746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p:bldP spid="573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470025"/>
          </a:xfrm>
        </p:spPr>
        <p:txBody>
          <a:bodyPr>
            <a:normAutofit fontScale="90000"/>
          </a:bodyPr>
          <a:lstStyle/>
          <a:p>
            <a:r>
              <a:rPr lang="en-US" dirty="0"/>
              <a:t>As we are about to spend a lot of time together, </a:t>
            </a:r>
            <a:br>
              <a:rPr lang="en-US" dirty="0"/>
            </a:br>
            <a:r>
              <a:rPr lang="en-US" sz="6000" u="sng" dirty="0"/>
              <a:t>please introduce yourself</a:t>
            </a:r>
            <a:r>
              <a:rPr lang="en-US" sz="6000" dirty="0"/>
              <a:t>.</a:t>
            </a:r>
          </a:p>
        </p:txBody>
      </p:sp>
      <p:sp>
        <p:nvSpPr>
          <p:cNvPr id="7" name="Subtitle 6"/>
          <p:cNvSpPr>
            <a:spLocks noGrp="1"/>
          </p:cNvSpPr>
          <p:nvPr>
            <p:ph type="subTitle" idx="1"/>
          </p:nvPr>
        </p:nvSpPr>
        <p:spPr>
          <a:xfrm>
            <a:off x="152400" y="3810000"/>
            <a:ext cx="8839200" cy="2895600"/>
          </a:xfrm>
        </p:spPr>
        <p:txBody>
          <a:bodyPr>
            <a:normAutofit fontScale="85000" lnSpcReduction="20000"/>
          </a:bodyPr>
          <a:lstStyle/>
          <a:p>
            <a:pPr>
              <a:lnSpc>
                <a:spcPct val="150000"/>
              </a:lnSpc>
              <a:buFontTx/>
              <a:buChar char="-"/>
            </a:pPr>
            <a:r>
              <a:rPr lang="en-US" sz="3600" dirty="0"/>
              <a:t>Name</a:t>
            </a:r>
          </a:p>
          <a:p>
            <a:pPr>
              <a:lnSpc>
                <a:spcPct val="150000"/>
              </a:lnSpc>
              <a:buFontTx/>
              <a:buChar char="-"/>
            </a:pPr>
            <a:r>
              <a:rPr lang="en-US" sz="3600" dirty="0"/>
              <a:t>Where from </a:t>
            </a:r>
          </a:p>
          <a:p>
            <a:pPr>
              <a:lnSpc>
                <a:spcPct val="150000"/>
              </a:lnSpc>
              <a:buFontTx/>
              <a:buChar char="-"/>
            </a:pPr>
            <a:r>
              <a:rPr lang="en-US" sz="3600" dirty="0"/>
              <a:t>Year</a:t>
            </a:r>
          </a:p>
          <a:p>
            <a:pPr>
              <a:lnSpc>
                <a:spcPct val="150000"/>
              </a:lnSpc>
              <a:buFontTx/>
              <a:buChar char="-"/>
            </a:pPr>
            <a:r>
              <a:rPr lang="en-US" sz="3400" dirty="0"/>
              <a:t>Planned career path (or possibilities, if debating)</a:t>
            </a:r>
          </a:p>
          <a:p>
            <a:pPr>
              <a:lnSpc>
                <a:spcPct val="150000"/>
              </a:lnSpc>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2A01-62D1-B76E-EF94-09B4DE0A5CE7}"/>
              </a:ext>
            </a:extLst>
          </p:cNvPr>
          <p:cNvSpPr>
            <a:spLocks noGrp="1"/>
          </p:cNvSpPr>
          <p:nvPr>
            <p:ph type="title"/>
          </p:nvPr>
        </p:nvSpPr>
        <p:spPr/>
        <p:txBody>
          <a:bodyPr/>
          <a:lstStyle/>
          <a:p>
            <a:r>
              <a:rPr lang="en-US" dirty="0"/>
              <a:t>Key Goals of This Course. Guesses?</a:t>
            </a:r>
          </a:p>
        </p:txBody>
      </p:sp>
      <p:sp>
        <p:nvSpPr>
          <p:cNvPr id="3" name="Content Placeholder 2">
            <a:extLst>
              <a:ext uri="{FF2B5EF4-FFF2-40B4-BE49-F238E27FC236}">
                <a16:creationId xmlns:a16="http://schemas.microsoft.com/office/drawing/2014/main" id="{85602EFB-D8F6-E48C-F715-950FEF4D1FB4}"/>
              </a:ext>
            </a:extLst>
          </p:cNvPr>
          <p:cNvSpPr>
            <a:spLocks noGrp="1"/>
          </p:cNvSpPr>
          <p:nvPr>
            <p:ph idx="1"/>
          </p:nvPr>
        </p:nvSpPr>
        <p:spPr>
          <a:xfrm>
            <a:off x="457200" y="1600200"/>
            <a:ext cx="8229600" cy="5257800"/>
          </a:xfrm>
        </p:spPr>
        <p:txBody>
          <a:bodyPr>
            <a:normAutofit fontScale="92500" lnSpcReduction="20000"/>
          </a:bodyPr>
          <a:lstStyle/>
          <a:p>
            <a:r>
              <a:rPr lang="en-US" dirty="0"/>
              <a:t>Integrate knowledge from your classes</a:t>
            </a:r>
          </a:p>
          <a:p>
            <a:r>
              <a:rPr lang="en-US" dirty="0"/>
              <a:t>Gather/review needed material </a:t>
            </a:r>
            <a:r>
              <a:rPr lang="en-US" dirty="0">
                <a:solidFill>
                  <a:srgbClr val="FF0000"/>
                </a:solidFill>
              </a:rPr>
              <a:t>independent</a:t>
            </a:r>
            <a:r>
              <a:rPr lang="en-US" dirty="0"/>
              <a:t>ly</a:t>
            </a:r>
          </a:p>
          <a:p>
            <a:r>
              <a:rPr lang="en-US" dirty="0"/>
              <a:t>Design experiments that aren’t spelled out</a:t>
            </a:r>
          </a:p>
          <a:p>
            <a:r>
              <a:rPr lang="en-US" dirty="0">
                <a:solidFill>
                  <a:srgbClr val="FF0000"/>
                </a:solidFill>
              </a:rPr>
              <a:t>Communicate</a:t>
            </a:r>
            <a:r>
              <a:rPr lang="en-US" dirty="0"/>
              <a:t> the key ideas and findings of your work</a:t>
            </a:r>
          </a:p>
          <a:p>
            <a:r>
              <a:rPr lang="en-US" dirty="0"/>
              <a:t>Determine various types of </a:t>
            </a:r>
            <a:r>
              <a:rPr lang="en-US" b="1" dirty="0">
                <a:solidFill>
                  <a:srgbClr val="FF0000"/>
                </a:solidFill>
              </a:rPr>
              <a:t>uncertainty</a:t>
            </a:r>
            <a:r>
              <a:rPr lang="en-US" dirty="0"/>
              <a:t> (measurement, slope and propagation)</a:t>
            </a:r>
          </a:p>
          <a:p>
            <a:r>
              <a:rPr lang="en-US" dirty="0"/>
              <a:t>Use this uncertainty to evaluate the success of your experiment</a:t>
            </a:r>
          </a:p>
          <a:p>
            <a:r>
              <a:rPr lang="en-US" dirty="0"/>
              <a:t>If unsuccessful, suggest likely reason(s). If successful, </a:t>
            </a:r>
            <a:r>
              <a:rPr lang="en-US" dirty="0">
                <a:solidFill>
                  <a:srgbClr val="FF0000"/>
                </a:solidFill>
              </a:rPr>
              <a:t>suggest improvements </a:t>
            </a:r>
            <a:r>
              <a:rPr lang="en-US" dirty="0"/>
              <a:t>that could make it even better. Better yet, go ahead and try.</a:t>
            </a:r>
          </a:p>
        </p:txBody>
      </p:sp>
    </p:spTree>
    <p:extLst>
      <p:ext uri="{BB962C8B-B14F-4D97-AF65-F5344CB8AC3E}">
        <p14:creationId xmlns:p14="http://schemas.microsoft.com/office/powerpoint/2010/main" val="38586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56BB-78B2-23FA-D0A6-AB1D53EFDAE2}"/>
              </a:ext>
            </a:extLst>
          </p:cNvPr>
          <p:cNvSpPr>
            <a:spLocks noGrp="1"/>
          </p:cNvSpPr>
          <p:nvPr>
            <p:ph type="title"/>
          </p:nvPr>
        </p:nvSpPr>
        <p:spPr/>
        <p:txBody>
          <a:bodyPr/>
          <a:lstStyle/>
          <a:p>
            <a:r>
              <a:rPr lang="en-US" dirty="0"/>
              <a:t>In Other Words…</a:t>
            </a:r>
          </a:p>
        </p:txBody>
      </p:sp>
      <p:sp>
        <p:nvSpPr>
          <p:cNvPr id="3" name="Content Placeholder 2">
            <a:extLst>
              <a:ext uri="{FF2B5EF4-FFF2-40B4-BE49-F238E27FC236}">
                <a16:creationId xmlns:a16="http://schemas.microsoft.com/office/drawing/2014/main" id="{5888A6C4-EF08-4711-1F45-2CBEDB76177E}"/>
              </a:ext>
            </a:extLst>
          </p:cNvPr>
          <p:cNvSpPr>
            <a:spLocks noGrp="1"/>
          </p:cNvSpPr>
          <p:nvPr>
            <p:ph idx="1"/>
          </p:nvPr>
        </p:nvSpPr>
        <p:spPr/>
        <p:txBody>
          <a:bodyPr>
            <a:normAutofit/>
          </a:bodyPr>
          <a:lstStyle/>
          <a:p>
            <a:pPr marL="0" indent="0" algn="ctr">
              <a:buNone/>
            </a:pPr>
            <a:r>
              <a:rPr lang="en-US" sz="4000" dirty="0"/>
              <a:t>This class is designed to guide you through the typical steps necessary to do scientific work, whether that is in academics or elsewhere.</a:t>
            </a:r>
          </a:p>
          <a:p>
            <a:pPr marL="0" indent="0" algn="ctr">
              <a:buNone/>
            </a:pPr>
            <a:endParaRPr lang="en-US" sz="4000" dirty="0"/>
          </a:p>
          <a:p>
            <a:pPr marL="0" indent="0" algn="ctr">
              <a:buNone/>
            </a:pPr>
            <a:r>
              <a:rPr lang="en-US" sz="4000" dirty="0"/>
              <a:t>These are highly marketable job skills!</a:t>
            </a:r>
          </a:p>
        </p:txBody>
      </p:sp>
    </p:spTree>
    <p:extLst>
      <p:ext uri="{BB962C8B-B14F-4D97-AF65-F5344CB8AC3E}">
        <p14:creationId xmlns:p14="http://schemas.microsoft.com/office/powerpoint/2010/main" val="419547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9475-AB7E-C679-74E2-F1E641F6D48A}"/>
              </a:ext>
            </a:extLst>
          </p:cNvPr>
          <p:cNvSpPr>
            <a:spLocks noGrp="1"/>
          </p:cNvSpPr>
          <p:nvPr>
            <p:ph type="title"/>
          </p:nvPr>
        </p:nvSpPr>
        <p:spPr/>
        <p:txBody>
          <a:bodyPr>
            <a:normAutofit fontScale="90000"/>
          </a:bodyPr>
          <a:lstStyle/>
          <a:p>
            <a:r>
              <a:rPr lang="en-US" dirty="0"/>
              <a:t>Given these goals, how do you think you’ll be assessed?</a:t>
            </a:r>
          </a:p>
        </p:txBody>
      </p:sp>
      <p:sp>
        <p:nvSpPr>
          <p:cNvPr id="3" name="Content Placeholder 2">
            <a:extLst>
              <a:ext uri="{FF2B5EF4-FFF2-40B4-BE49-F238E27FC236}">
                <a16:creationId xmlns:a16="http://schemas.microsoft.com/office/drawing/2014/main" id="{8A34DE62-B270-FC7C-D6AB-6B95088E34A0}"/>
              </a:ext>
            </a:extLst>
          </p:cNvPr>
          <p:cNvSpPr>
            <a:spLocks noGrp="1"/>
          </p:cNvSpPr>
          <p:nvPr>
            <p:ph idx="1"/>
          </p:nvPr>
        </p:nvSpPr>
        <p:spPr>
          <a:xfrm>
            <a:off x="457200" y="1600200"/>
            <a:ext cx="8229600" cy="4800600"/>
          </a:xfrm>
        </p:spPr>
        <p:txBody>
          <a:bodyPr>
            <a:normAutofit fontScale="92500" lnSpcReduction="20000"/>
          </a:bodyPr>
          <a:lstStyle/>
          <a:p>
            <a:pPr marL="0" indent="0">
              <a:buNone/>
            </a:pPr>
            <a:r>
              <a:rPr lang="en-US" dirty="0"/>
              <a:t>Lab Notebook (13 points X 2 labs) Breakdown:</a:t>
            </a:r>
          </a:p>
          <a:p>
            <a:r>
              <a:rPr lang="en-US" dirty="0"/>
              <a:t>Preparation for your experiment (pre-lab) 3 pts</a:t>
            </a:r>
          </a:p>
          <a:p>
            <a:r>
              <a:rPr lang="en-US" dirty="0"/>
              <a:t>Documentation of your data collection   4 pts</a:t>
            </a:r>
          </a:p>
          <a:p>
            <a:r>
              <a:rPr lang="en-US" dirty="0"/>
              <a:t>Summing up your conclusions (post-lab)   3 pts</a:t>
            </a:r>
          </a:p>
          <a:p>
            <a:r>
              <a:rPr lang="en-US" dirty="0"/>
              <a:t>Uncertainty 3 pts</a:t>
            </a:r>
          </a:p>
          <a:p>
            <a:pPr marL="0" indent="0">
              <a:buNone/>
            </a:pPr>
            <a:endParaRPr lang="en-US" dirty="0"/>
          </a:p>
          <a:p>
            <a:pPr marL="0" indent="0">
              <a:buNone/>
            </a:pPr>
            <a:r>
              <a:rPr lang="en-US" dirty="0"/>
              <a:t>Written Report (13 points X 2 labs) </a:t>
            </a:r>
          </a:p>
          <a:p>
            <a:endParaRPr lang="en-US" dirty="0"/>
          </a:p>
          <a:p>
            <a:pPr marL="0" indent="0">
              <a:buNone/>
            </a:pPr>
            <a:r>
              <a:rPr lang="en-US" dirty="0"/>
              <a:t>Oral Communication: End of Semester Poster (10 points) and Talk (10 points)</a:t>
            </a:r>
          </a:p>
        </p:txBody>
      </p:sp>
    </p:spTree>
    <p:extLst>
      <p:ext uri="{BB962C8B-B14F-4D97-AF65-F5344CB8AC3E}">
        <p14:creationId xmlns:p14="http://schemas.microsoft.com/office/powerpoint/2010/main" val="629370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9068</TotalTime>
  <Words>2739</Words>
  <Application>Microsoft Office PowerPoint</Application>
  <PresentationFormat>On-screen Show (4:3)</PresentationFormat>
  <Paragraphs>214</Paragraphs>
  <Slides>35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Symbol</vt:lpstr>
      <vt:lpstr>Office Theme</vt:lpstr>
      <vt:lpstr>Bitmap Image</vt:lpstr>
      <vt:lpstr>Physics 341/342: Advanced Lab     Professor Micky Holcomb 437 White Hall mikel.holcomb@mail.wvu.edu https://community.wvu.edu/~miholcomb/phys341.html </vt:lpstr>
      <vt:lpstr>About Your Professor</vt:lpstr>
      <vt:lpstr>About Your Professor</vt:lpstr>
      <vt:lpstr>PowerPoint Presentation</vt:lpstr>
      <vt:lpstr>PowerPoint Presentation</vt:lpstr>
      <vt:lpstr>As we are about to spend a lot of time together,  please introduce yourself.</vt:lpstr>
      <vt:lpstr>Key Goals of This Course. Guesses?</vt:lpstr>
      <vt:lpstr>In Other Words…</vt:lpstr>
      <vt:lpstr>Given these goals, how do you think you’ll be assessed?</vt:lpstr>
      <vt:lpstr>Because the extensive list in the syllabus lead to people missing things, I made a few changes:</vt:lpstr>
      <vt:lpstr>PowerPoint Presentation</vt:lpstr>
      <vt:lpstr>Let’s take a look at some examples of lab notebooks and lab reports</vt:lpstr>
      <vt:lpstr>Any Questions about Class Structure?</vt:lpstr>
      <vt:lpstr>Correctly dealing with uncertainty/error is one of the big goals of this lab (graded accordingly)</vt:lpstr>
      <vt:lpstr>When it is not obvious how error should be defined</vt:lpstr>
      <vt:lpstr>Most Useful Parts of the Book</vt:lpstr>
      <vt:lpstr>Let’s Talk about Uncertainty</vt:lpstr>
      <vt:lpstr>How do you combine uncertainty?</vt:lpstr>
      <vt:lpstr>I get 2.002 miles</vt:lpstr>
      <vt:lpstr>Significant figures</vt:lpstr>
      <vt:lpstr>How many significant figures does 70  2 miles have?  </vt:lpstr>
      <vt:lpstr>How do we propagate errors when our formula is more complicated?  </vt:lpstr>
      <vt:lpstr>Let’s try propagation of errors for  speed.</vt:lpstr>
      <vt:lpstr>Calculating Slopes, Intercepts and Uncertainty</vt:lpstr>
      <vt:lpstr>Taken from Student</vt:lpstr>
      <vt:lpstr>Ignoring Measurement Error (you shouldn’t, educational purpose)</vt:lpstr>
      <vt:lpstr>Ignoring Measurement Error (you shouldn’t, educational purpose)</vt:lpstr>
      <vt:lpstr>Adding constant Y error bars</vt:lpstr>
      <vt:lpstr>What if your Y error bars vary</vt:lpstr>
      <vt:lpstr>If you have X and Y error bars</vt:lpstr>
      <vt:lpstr>What should you do if you think you have an outlier?</vt:lpstr>
      <vt:lpstr>PowerPoint Presentation</vt:lpstr>
      <vt:lpstr>Course Grading</vt:lpstr>
      <vt:lpstr>Where to Start on Experiments</vt:lpstr>
      <vt:lpstr>Let’s Look at Some Lab Notebooks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Multielectron Atoms – The Independent Particle Approximation</dc:title>
  <dc:creator>MBE metal</dc:creator>
  <cp:lastModifiedBy>Mikel Holcomb</cp:lastModifiedBy>
  <cp:revision>222</cp:revision>
  <dcterms:created xsi:type="dcterms:W3CDTF">2010-08-24T02:42:28Z</dcterms:created>
  <dcterms:modified xsi:type="dcterms:W3CDTF">2024-01-10T15:27:03Z</dcterms:modified>
</cp:coreProperties>
</file>